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698376-45DE-4B32-93B4-4164EF732C3C}" type="datetimeFigureOut">
              <a:rPr lang="hu-HU" smtClean="0"/>
              <a:t>2017.06.02.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85774F-6DF9-4BAF-9EAD-50B6907952E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Égető probléma – nemi betegségek a XXI. században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Környei Gábor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74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genitalis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u-HU" dirty="0" smtClean="0"/>
              <a:t>Tünetek: viszketés, égő fájdalom, fekélyek, fájdalom vizeléskor és járáskor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Szüléskor megfertőzött újszülöttnek fejlődési rendellenességéhez, halálához vezethet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Világszerte több mint 500 millió fertőzött</a:t>
            </a:r>
          </a:p>
          <a:p>
            <a:r>
              <a:rPr lang="hu-HU" dirty="0" smtClean="0"/>
              <a:t>USA-ban a lakosság 20%-a,</a:t>
            </a:r>
            <a:br>
              <a:rPr lang="hu-HU" dirty="0" smtClean="0"/>
            </a:br>
            <a:r>
              <a:rPr lang="hu-HU" dirty="0" smtClean="0"/>
              <a:t>Európában 5-10%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89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HPV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Világszerte több mint 290 millió nő fertőzött</a:t>
            </a:r>
          </a:p>
          <a:p>
            <a:r>
              <a:rPr lang="hu-HU" dirty="0" smtClean="0"/>
              <a:t>Évente 528 000 alkalommal okoz  </a:t>
            </a:r>
            <a:r>
              <a:rPr lang="hu-HU" dirty="0" err="1" smtClean="0"/>
              <a:t>méhnyakrákot</a:t>
            </a:r>
            <a:r>
              <a:rPr lang="hu-HU" dirty="0" smtClean="0"/>
              <a:t>, ebből 266 000 halálos kimenetelű</a:t>
            </a:r>
          </a:p>
          <a:p>
            <a:r>
              <a:rPr lang="hu-HU" dirty="0"/>
              <a:t>4 millió nő életét menthetnék meg a következő évtized folyamán, ha a fejletlen országokban legalább a lakosság 70 %-a hozzájuthatna a védőoltáshoz.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995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Élősködők okozta fertőzések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hu-HU" dirty="0" err="1" smtClean="0"/>
              <a:t>Trichomonas</a:t>
            </a:r>
            <a:endParaRPr lang="hu-HU" dirty="0" smtClean="0"/>
          </a:p>
          <a:p>
            <a:pPr>
              <a:lnSpc>
                <a:spcPct val="250000"/>
              </a:lnSpc>
            </a:pPr>
            <a:r>
              <a:rPr lang="hu-HU" dirty="0" smtClean="0"/>
              <a:t>Lapostetű</a:t>
            </a:r>
          </a:p>
          <a:p>
            <a:pPr>
              <a:lnSpc>
                <a:spcPct val="250000"/>
              </a:lnSpc>
            </a:pPr>
            <a:r>
              <a:rPr lang="hu-HU" dirty="0" smtClean="0"/>
              <a:t>Rühesség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209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Trichomonas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hu-HU" dirty="0" smtClean="0"/>
              <a:t>Évente 143 millió embert érint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Tünetek: mindkét nemnél húgycsőgyulladás, nőknél kellemetlen szagú, habos, sárgás-zöldes hüvelyváladék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654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Megelőzés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dirty="0" smtClean="0"/>
              <a:t>Megfelelő óvszerhasználat a teljes aktus során</a:t>
            </a:r>
          </a:p>
          <a:p>
            <a:r>
              <a:rPr lang="hu-HU" sz="3000" dirty="0" smtClean="0"/>
              <a:t>Szexuális partner gondos megválasztása</a:t>
            </a:r>
          </a:p>
          <a:p>
            <a:r>
              <a:rPr lang="hu-HU" sz="3000" dirty="0" smtClean="0"/>
              <a:t>Aktus előtti és utáni tisztálkodás</a:t>
            </a:r>
          </a:p>
          <a:p>
            <a:r>
              <a:rPr lang="hu-HU" sz="3000" dirty="0" smtClean="0"/>
              <a:t>Védőoltások</a:t>
            </a:r>
          </a:p>
          <a:p>
            <a:r>
              <a:rPr lang="hu-HU" sz="3000" dirty="0" smtClean="0"/>
              <a:t>Alkohol vagy kábítószer problémák kezelése</a:t>
            </a:r>
          </a:p>
        </p:txBody>
      </p:sp>
    </p:spTree>
    <p:extLst>
      <p:ext uri="{BB962C8B-B14F-4D97-AF65-F5344CB8AC3E}">
        <p14:creationId xmlns:p14="http://schemas.microsoft.com/office/powerpoint/2010/main" val="99065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Szexuális kitettség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Konkály\Desktop\Névtel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64487" cy="54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5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Köszönöm a figyelmet!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118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dirty="0" smtClean="0"/>
              <a:t>1)</a:t>
            </a:r>
            <a:r>
              <a:rPr lang="hu-HU" sz="2200" dirty="0" smtClean="0"/>
              <a:t> A nemi betegségek leggyakoribb fajtái, jellemzőik és kezelésük, http://www.diagnozis.hu/a_nemi_betegsegek_leggyakoribb_fajtai_jellemzoik_es_kezelesuk/ (2017.03.22.)</a:t>
            </a:r>
            <a:br>
              <a:rPr lang="hu-HU" sz="2200" dirty="0" smtClean="0"/>
            </a:br>
            <a:r>
              <a:rPr lang="hu-HU" sz="2200" b="1" dirty="0" smtClean="0"/>
              <a:t>2) </a:t>
            </a:r>
            <a:r>
              <a:rPr lang="hu-HU" sz="2200" dirty="0" smtClean="0"/>
              <a:t>Ember István</a:t>
            </a:r>
            <a:r>
              <a:rPr lang="hu-HU" sz="2200" b="1" dirty="0" smtClean="0"/>
              <a:t>, </a:t>
            </a:r>
            <a:r>
              <a:rPr lang="hu-HU" sz="2200" dirty="0" smtClean="0"/>
              <a:t>2007, Népegészségügyi orvostan, Dialóg Campus Kiadó</a:t>
            </a: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>3)</a:t>
            </a:r>
            <a:r>
              <a:rPr lang="hu-HU" sz="2200" dirty="0" smtClean="0"/>
              <a:t> Gál Béla, 2012, BIOLÓGIA A sejt és az ember biológiája, Mozaik kiadó – Szeged</a:t>
            </a:r>
            <a:br>
              <a:rPr lang="hu-HU" sz="2200" dirty="0" smtClean="0"/>
            </a:br>
            <a:r>
              <a:rPr lang="hu-HU" sz="2200" b="1" dirty="0" smtClean="0"/>
              <a:t>4)</a:t>
            </a:r>
            <a:r>
              <a:rPr lang="hu-HU" sz="2200" dirty="0" smtClean="0"/>
              <a:t> GLOBAL STATISTICS, https://www.aids.gov/hiv-aids-basics/hiv-aids-101/global-statistics/ (2017.03.22.)</a:t>
            </a:r>
            <a:br>
              <a:rPr lang="hu-HU" sz="2200" dirty="0" smtClean="0"/>
            </a:br>
            <a:r>
              <a:rPr lang="hu-HU" sz="2200" b="1" dirty="0" smtClean="0"/>
              <a:t>5)</a:t>
            </a:r>
            <a:r>
              <a:rPr lang="hu-HU" sz="2200" dirty="0" smtClean="0"/>
              <a:t> </a:t>
            </a:r>
            <a:r>
              <a:rPr lang="hu-HU" sz="2200" dirty="0" err="1" smtClean="0"/>
              <a:t>Kumar</a:t>
            </a:r>
            <a:r>
              <a:rPr lang="hu-HU" sz="2200" dirty="0" smtClean="0"/>
              <a:t>, V. - </a:t>
            </a:r>
            <a:r>
              <a:rPr lang="hu-HU" sz="2200" dirty="0" err="1" smtClean="0"/>
              <a:t>Abbas</a:t>
            </a:r>
            <a:r>
              <a:rPr lang="hu-HU" sz="2200" dirty="0" smtClean="0"/>
              <a:t>, A. K. - </a:t>
            </a:r>
            <a:r>
              <a:rPr lang="hu-HU" sz="2200" dirty="0" err="1" smtClean="0"/>
              <a:t>Aster</a:t>
            </a:r>
            <a:r>
              <a:rPr lang="hu-HU" sz="2200" dirty="0" smtClean="0"/>
              <a:t>, J., 2014, A patológia alapjai, Medicina Könyvkiadó – Budapest, 9. kiadás</a:t>
            </a:r>
            <a:br>
              <a:rPr lang="hu-HU" sz="2200" dirty="0" smtClean="0"/>
            </a:br>
            <a:r>
              <a:rPr lang="hu-HU" sz="2200" b="1" dirty="0" smtClean="0"/>
              <a:t>6)</a:t>
            </a:r>
            <a:r>
              <a:rPr lang="hu-HU" sz="2200" dirty="0" smtClean="0"/>
              <a:t> </a:t>
            </a:r>
            <a:r>
              <a:rPr lang="hu-HU" sz="2200" dirty="0" err="1" smtClean="0"/>
              <a:t>Pubic</a:t>
            </a:r>
            <a:r>
              <a:rPr lang="hu-HU" sz="2200" dirty="0" smtClean="0"/>
              <a:t> </a:t>
            </a:r>
            <a:r>
              <a:rPr lang="hu-HU" sz="2200" dirty="0" err="1" smtClean="0"/>
              <a:t>lice</a:t>
            </a:r>
            <a:r>
              <a:rPr lang="hu-HU" sz="2200" dirty="0" smtClean="0"/>
              <a:t>, https://medlineplus.gov/ency/article/000841.htm (2017.05.31)</a:t>
            </a:r>
            <a:br>
              <a:rPr lang="hu-HU" sz="2200" dirty="0" smtClean="0"/>
            </a:br>
            <a:r>
              <a:rPr lang="hu-HU" sz="2200" b="1" dirty="0" smtClean="0"/>
              <a:t>7)</a:t>
            </a:r>
            <a:r>
              <a:rPr lang="hu-HU" sz="2200" dirty="0" smtClean="0"/>
              <a:t> </a:t>
            </a:r>
            <a:r>
              <a:rPr lang="hu-HU" sz="2200" dirty="0" err="1" smtClean="0"/>
              <a:t>Sexually</a:t>
            </a:r>
            <a:r>
              <a:rPr lang="hu-HU" sz="2200" dirty="0" smtClean="0"/>
              <a:t> </a:t>
            </a:r>
            <a:r>
              <a:rPr lang="hu-HU" sz="2200" dirty="0" err="1" smtClean="0"/>
              <a:t>transmitted</a:t>
            </a:r>
            <a:r>
              <a:rPr lang="hu-HU" sz="2200" dirty="0" smtClean="0"/>
              <a:t> </a:t>
            </a:r>
            <a:r>
              <a:rPr lang="hu-HU" sz="2200" dirty="0" err="1" smtClean="0"/>
              <a:t>infections</a:t>
            </a:r>
            <a:r>
              <a:rPr lang="hu-HU" sz="2200" dirty="0" smtClean="0"/>
              <a:t> (</a:t>
            </a:r>
            <a:r>
              <a:rPr lang="hu-HU" sz="2200" dirty="0" err="1" smtClean="0"/>
              <a:t>STIs</a:t>
            </a:r>
            <a:r>
              <a:rPr lang="hu-HU" sz="2200" dirty="0" smtClean="0"/>
              <a:t>), </a:t>
            </a:r>
            <a:r>
              <a:rPr lang="hu-HU" sz="2200" dirty="0" err="1" smtClean="0"/>
              <a:t>Fact</a:t>
            </a:r>
            <a:r>
              <a:rPr lang="hu-HU" sz="2200" dirty="0" smtClean="0"/>
              <a:t> </a:t>
            </a:r>
            <a:r>
              <a:rPr lang="hu-HU" sz="2200" dirty="0" err="1" smtClean="0"/>
              <a:t>sheet</a:t>
            </a:r>
            <a:r>
              <a:rPr lang="hu-HU" sz="2200" dirty="0" smtClean="0"/>
              <a:t>, </a:t>
            </a:r>
            <a:r>
              <a:rPr lang="hu-HU" sz="2200" dirty="0" err="1" smtClean="0"/>
              <a:t>Updated</a:t>
            </a:r>
            <a:r>
              <a:rPr lang="hu-HU" sz="2200" dirty="0" smtClean="0"/>
              <a:t> August 2016, http://www.who.int/mediacentre/factsheets/fs110/en/ (2017.03.22.)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8188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Világviszonylatban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hu-HU" dirty="0" smtClean="0"/>
              <a:t>Naponta egymillió ember fertőződik meg</a:t>
            </a:r>
          </a:p>
          <a:p>
            <a:pPr>
              <a:lnSpc>
                <a:spcPct val="250000"/>
              </a:lnSpc>
            </a:pPr>
            <a:r>
              <a:rPr lang="hu-HU" dirty="0" smtClean="0"/>
              <a:t>A 4 leggyakoribb betegség évente 357 millió megbetegedést okoz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09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effectLst/>
              </a:rPr>
              <a:t>Bakteriális fertőzések: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hu-HU" dirty="0"/>
              <a:t>S</a:t>
            </a:r>
            <a:r>
              <a:rPr lang="hu-HU" dirty="0" smtClean="0"/>
              <a:t>zifilisz </a:t>
            </a:r>
            <a:r>
              <a:rPr lang="hu-HU" dirty="0"/>
              <a:t>(vérbaj</a:t>
            </a:r>
            <a:r>
              <a:rPr lang="hu-HU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hu-HU" dirty="0" err="1"/>
              <a:t>G</a:t>
            </a:r>
            <a:r>
              <a:rPr lang="hu-HU" dirty="0" err="1" smtClean="0"/>
              <a:t>onorrhea</a:t>
            </a:r>
            <a:r>
              <a:rPr lang="hu-HU" dirty="0" smtClean="0"/>
              <a:t>(kankó</a:t>
            </a:r>
            <a:r>
              <a:rPr lang="hu-HU" dirty="0"/>
              <a:t>, tripper</a:t>
            </a:r>
            <a:r>
              <a:rPr lang="hu-HU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hu-HU" dirty="0"/>
              <a:t>L</a:t>
            </a:r>
            <a:r>
              <a:rPr lang="hu-HU" dirty="0" smtClean="0"/>
              <a:t>ágyfekély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11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Szifilisz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Híres szifiliszesek: Ady Endre, Vlagyimir Iljics Lenin, VIII. Henrik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Naponta 5,6 millió embert fertőz meg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Tünetek: fájdalmatlan fekély a nemi szerven, </a:t>
            </a:r>
            <a:r>
              <a:rPr lang="hu-HU" dirty="0"/>
              <a:t>nyirokcsomó-duzzanat</a:t>
            </a:r>
            <a:r>
              <a:rPr lang="hu-HU" dirty="0" smtClean="0"/>
              <a:t>, kiütések test szerte,</a:t>
            </a:r>
            <a:r>
              <a:rPr lang="hu-HU" dirty="0"/>
              <a:t> szem- és májgyulladás, láz, hajhullás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0239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Gonorrhea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dirty="0" smtClean="0"/>
              <a:t>Naponta 78 millió embert fertőz meg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Tünetek: </a:t>
            </a:r>
            <a:r>
              <a:rPr lang="hu-HU" dirty="0"/>
              <a:t>sárgászöld folyás </a:t>
            </a:r>
            <a:r>
              <a:rPr lang="hu-HU" dirty="0" smtClean="0"/>
              <a:t>a húgycsőből,</a:t>
            </a:r>
            <a:r>
              <a:rPr lang="hu-HU" dirty="0"/>
              <a:t> </a:t>
            </a:r>
            <a:r>
              <a:rPr lang="hu-HU" dirty="0" smtClean="0"/>
              <a:t>égő,fájdalmas </a:t>
            </a:r>
            <a:r>
              <a:rPr lang="hu-HU" dirty="0"/>
              <a:t>és gyakori </a:t>
            </a:r>
            <a:r>
              <a:rPr lang="hu-HU" dirty="0" smtClean="0"/>
              <a:t>vizelés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Nőknél akár meddőséghez is vezethet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349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lágyfekély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hu-HU" dirty="0" smtClean="0"/>
              <a:t>Trópusi országokban gyakori</a:t>
            </a:r>
          </a:p>
          <a:p>
            <a:pPr>
              <a:lnSpc>
                <a:spcPct val="250000"/>
              </a:lnSpc>
            </a:pPr>
            <a:r>
              <a:rPr lang="hu-HU" dirty="0" smtClean="0"/>
              <a:t>Tünetek: fájdalmas duzzanatok, gennyes hólyagok, fekélyek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12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Vírusos fertőzések: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dirty="0" smtClean="0"/>
              <a:t>HIV (AIDS)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Hepatitis B és C</a:t>
            </a:r>
          </a:p>
          <a:p>
            <a:pPr>
              <a:lnSpc>
                <a:spcPct val="200000"/>
              </a:lnSpc>
            </a:pPr>
            <a:r>
              <a:rPr lang="hu-HU" dirty="0" err="1" smtClean="0"/>
              <a:t>Herpes</a:t>
            </a:r>
            <a:r>
              <a:rPr lang="hu-HU" dirty="0" smtClean="0"/>
              <a:t> </a:t>
            </a:r>
            <a:r>
              <a:rPr lang="hu-HU" dirty="0" err="1" smtClean="0"/>
              <a:t>Genitalis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dirty="0" smtClean="0"/>
              <a:t>HPV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438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 (AIDS)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u-HU" dirty="0" smtClean="0"/>
              <a:t>Világszerte 36,7 millió beteg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Ebből 1,8 millió 15 év alatti gyermek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Tünetek: csökkent védekezőképesség, gyengeség, értelmi leépülés, </a:t>
            </a:r>
            <a:r>
              <a:rPr lang="hu-HU" dirty="0"/>
              <a:t>nyirokcsomó-megnagyobbodást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674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Hepatitis B és 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u-HU" dirty="0" smtClean="0"/>
              <a:t>Tünetek: fáradtság, láz, émelygés, </a:t>
            </a:r>
            <a:r>
              <a:rPr lang="hu-HU" dirty="0"/>
              <a:t>bizonyos élelmiszerekkel szembeni undor, jobb bordaív alatti </a:t>
            </a:r>
            <a:r>
              <a:rPr lang="hu-HU" dirty="0" smtClean="0"/>
              <a:t>fájdalom, szemfehérje, később a bőr elsárgulása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Közel 300 millió fertőzött</a:t>
            </a:r>
          </a:p>
          <a:p>
            <a:r>
              <a:rPr lang="hu-HU" dirty="0" smtClean="0"/>
              <a:t>Világ népességének 20 – 30%-a átesett Hepatitis B fertőzésen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7081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354</Words>
  <Application>Microsoft Office PowerPoint</Application>
  <PresentationFormat>Diavetítés a képernyőre (4:3 oldalarány)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Túra</vt:lpstr>
      <vt:lpstr>Égető probléma – nemi betegségek a XXI. században </vt:lpstr>
      <vt:lpstr>Világviszonylatban</vt:lpstr>
      <vt:lpstr>Bakteriális fertőzések:</vt:lpstr>
      <vt:lpstr>Szifilisz</vt:lpstr>
      <vt:lpstr>Gonorrhea</vt:lpstr>
      <vt:lpstr>lágyfekély</vt:lpstr>
      <vt:lpstr>Vírusos fertőzések:</vt:lpstr>
      <vt:lpstr>HIV (AIDS)</vt:lpstr>
      <vt:lpstr>Hepatitis B és C</vt:lpstr>
      <vt:lpstr>Herpes genitalis</vt:lpstr>
      <vt:lpstr>HPV</vt:lpstr>
      <vt:lpstr>Élősködők okozta fertőzések</vt:lpstr>
      <vt:lpstr>Trichomonas</vt:lpstr>
      <vt:lpstr>Megelőzés</vt:lpstr>
      <vt:lpstr>Szexuális kitettség</vt:lpstr>
      <vt:lpstr>PowerPoint bemutató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Konkály</dc:creator>
  <cp:lastModifiedBy>Konkály</cp:lastModifiedBy>
  <cp:revision>12</cp:revision>
  <dcterms:created xsi:type="dcterms:W3CDTF">2017-04-27T07:10:44Z</dcterms:created>
  <dcterms:modified xsi:type="dcterms:W3CDTF">2017-06-02T11:00:16Z</dcterms:modified>
</cp:coreProperties>
</file>