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4"/>
  </p:sldMasterIdLst>
  <p:notesMasterIdLst>
    <p:notesMasterId r:id="rId21"/>
  </p:notesMasterIdLst>
  <p:handoutMasterIdLst>
    <p:handoutMasterId r:id="rId22"/>
  </p:handoutMasterIdLst>
  <p:sldIdLst>
    <p:sldId id="267" r:id="rId5"/>
    <p:sldId id="268" r:id="rId6"/>
    <p:sldId id="278" r:id="rId7"/>
    <p:sldId id="270" r:id="rId8"/>
    <p:sldId id="281" r:id="rId9"/>
    <p:sldId id="282" r:id="rId10"/>
    <p:sldId id="283" r:id="rId11"/>
    <p:sldId id="284" r:id="rId12"/>
    <p:sldId id="286" r:id="rId13"/>
    <p:sldId id="287" r:id="rId14"/>
    <p:sldId id="288" r:id="rId15"/>
    <p:sldId id="289" r:id="rId16"/>
    <p:sldId id="290" r:id="rId17"/>
    <p:sldId id="291" r:id="rId18"/>
    <p:sldId id="293" r:id="rId19"/>
    <p:sldId id="271" r:id="rId2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205" userDrawn="1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6034"/>
    <a:srgbClr val="000000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4" autoAdjust="0"/>
    <p:restoredTop sz="94660"/>
  </p:normalViewPr>
  <p:slideViewPr>
    <p:cSldViewPr>
      <p:cViewPr varScale="1">
        <p:scale>
          <a:sx n="84" d="100"/>
          <a:sy n="84" d="100"/>
        </p:scale>
        <p:origin x="876" y="78"/>
      </p:cViewPr>
      <p:guideLst>
        <p:guide orient="horz" pos="2160"/>
        <p:guide orient="horz" pos="1015"/>
        <p:guide orient="horz" pos="2205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11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&#233;ka\Desktop\Gazdalapoz&#243;%20anyagok\K&#225;v&#233;\Diagrammok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&#233;ka\Desktop\Gazdalapoz&#243;%20anyagok\K&#225;v&#233;\Diagrammok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chemeClr val="tx1"/>
              </a:solidFill>
            </c:spPr>
          </c:dPt>
          <c:dLbls>
            <c:delete val="1"/>
          </c:dLbls>
          <c:cat>
            <c:strRef>
              <c:f>'Kávé export&amp;import'!$A$27:$A$28</c:f>
              <c:strCache>
                <c:ptCount val="2"/>
                <c:pt idx="0">
                  <c:v>Arabika kávé</c:v>
                </c:pt>
                <c:pt idx="1">
                  <c:v>Robusta kávé</c:v>
                </c:pt>
              </c:strCache>
            </c:strRef>
          </c:cat>
          <c:val>
            <c:numRef>
              <c:f>'Kávé export&amp;import'!$B$27:$B$28</c:f>
              <c:numCache>
                <c:formatCode>0%</c:formatCode>
                <c:ptCount val="2"/>
                <c:pt idx="0">
                  <c:v>0.70000000000000062</c:v>
                </c:pt>
                <c:pt idx="1">
                  <c:v>0.30000000000000032</c:v>
                </c:pt>
              </c:numCache>
            </c:numRef>
          </c:val>
        </c:ser>
        <c:ser>
          <c:idx val="1"/>
          <c:order val="1"/>
          <c:spPr>
            <a:scene3d>
              <a:camera prst="orthographicFront"/>
              <a:lightRig rig="threePt" dir="t"/>
            </a:scene3d>
            <a:sp3d>
              <a:bevelT w="0"/>
            </a:sp3d>
          </c:spPr>
          <c:dPt>
            <c:idx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0"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0"/>
              </a:sp3d>
            </c:spPr>
          </c:dPt>
          <c:dLbls>
            <c:delete val="1"/>
          </c:dLbls>
          <c:cat>
            <c:strRef>
              <c:f>'Kávé export&amp;import'!$A$27:$A$28</c:f>
              <c:strCache>
                <c:ptCount val="2"/>
                <c:pt idx="0">
                  <c:v>Arabika kávé</c:v>
                </c:pt>
                <c:pt idx="1">
                  <c:v>Robusta kávé</c:v>
                </c:pt>
              </c:strCache>
            </c:strRef>
          </c:cat>
          <c:val>
            <c:numRef>
              <c:f>'Kávé export&amp;import'!$B$27:$B$28</c:f>
              <c:numCache>
                <c:formatCode>0%</c:formatCode>
                <c:ptCount val="2"/>
                <c:pt idx="0">
                  <c:v>0.70000000000000062</c:v>
                </c:pt>
                <c:pt idx="1">
                  <c:v>0.30000000000000032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tx1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dLbls>
            <c:delete val="1"/>
          </c:dLbls>
          <c:cat>
            <c:strRef>
              <c:f>'Kávé export&amp;import'!$A$27:$A$28</c:f>
              <c:strCache>
                <c:ptCount val="2"/>
                <c:pt idx="0">
                  <c:v>Arabika kávé</c:v>
                </c:pt>
                <c:pt idx="1">
                  <c:v>Robusta kávé</c:v>
                </c:pt>
              </c:strCache>
            </c:strRef>
          </c:cat>
          <c:val>
            <c:numRef>
              <c:f>'Kávé export&amp;import'!$B$27:$B$28</c:f>
              <c:numCache>
                <c:formatCode>0%</c:formatCode>
                <c:ptCount val="2"/>
                <c:pt idx="0">
                  <c:v>0.70000000000000062</c:v>
                </c:pt>
                <c:pt idx="1">
                  <c:v>0.30000000000000032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Lbls>
            <c:delete val="1"/>
          </c:dLbls>
          <c:cat>
            <c:strRef>
              <c:f>'Kávé export&amp;import'!$A$27:$A$28</c:f>
              <c:strCache>
                <c:ptCount val="2"/>
                <c:pt idx="0">
                  <c:v>Arabika kávé</c:v>
                </c:pt>
                <c:pt idx="1">
                  <c:v>Robusta kávé</c:v>
                </c:pt>
              </c:strCache>
            </c:strRef>
          </c:cat>
          <c:val>
            <c:numRef>
              <c:f>'Kávé export&amp;import'!$B$27:$B$28</c:f>
              <c:numCache>
                <c:formatCode>0%</c:formatCode>
                <c:ptCount val="2"/>
                <c:pt idx="0">
                  <c:v>0.70000000000000062</c:v>
                </c:pt>
                <c:pt idx="1">
                  <c:v>0.30000000000000032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hu-HU" smtClean="0"/>
              <a:pPr/>
              <a:t>2017.07.30.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hu-HU" smtClean="0"/>
              <a:pPr/>
              <a:t>2017.07.30.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hu-HU" smtClean="0"/>
              <a:pPr/>
              <a:t>2017.07.30.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7" name="Csoportba foglalás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Ellipszis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9" name="Ellipszis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grpSp>
          <p:nvGrpSpPr>
            <p:cNvPr id="10" name="Csoportba foglalás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Egyenes összekötő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Egyenes összekötő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Csoportba foglalás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Ellipszis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5" name="Ellipszis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grpSp>
          <p:nvGrpSpPr>
            <p:cNvPr id="16" name="Csoportba foglalás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Egyenes összekötő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Egyenes összekötő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Vertical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hu-HU" smtClean="0"/>
              <a:pPr/>
              <a:t>2017.07.30.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Cím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Vertical Szöveg helye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hu-HU" smtClean="0"/>
              <a:pPr/>
              <a:t>2017.07.30.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hu-HU" smtClean="0"/>
              <a:pPr/>
              <a:t>2017.07.30.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hu-HU" smtClean="0"/>
              <a:pPr/>
              <a:t>2017.07.30.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Ellipszis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Ellipszis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Csoportba foglalás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Egyenes összekötő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Egyenes összekötő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hu-HU" smtClean="0"/>
              <a:pPr/>
              <a:t>2017.07.30.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hu-HU" smtClean="0"/>
              <a:pPr/>
              <a:t>2017.07.30.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hu-HU" smtClean="0"/>
              <a:pPr/>
              <a:t>2017.07.30.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hu-HU" smtClean="0"/>
              <a:pPr/>
              <a:t>2017.07.30.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hu-HU" smtClean="0"/>
              <a:pPr/>
              <a:t>2017.07.30.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hu-HU" smtClean="0"/>
              <a:pPr/>
              <a:t>2017.07.30.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/>
          </a:p>
        </p:txBody>
      </p:sp>
      <p:sp>
        <p:nvSpPr>
          <p:cNvPr id="8" name="Rounded Téglalap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hu-HU" dirty="0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hu-HU" smtClean="0"/>
              <a:pPr/>
              <a:t>2017.07.30.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&#233;ka\Desktop\Gazdalapoz&#243;%20anyagok\K&#225;v&#233;\Adatok\Diagrammok.xls!K&#225;v&#233;%20export&amp;import!%5bDiagrammok.xls%5dK&#225;v&#233;%20export&amp;import%20Diagram%206" TargetMode="Externa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&#233;ka\Desktop\Gazdalapoz&#243;%20anyagok\K&#225;v&#233;\Adatok\Diagrammok.xls!Eur&#243;pa%20importok!S1O1:S11O7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leidoscopehistory.hu/index.php?subpage=cikk&amp;cikkid=103" TargetMode="External"/><Relationship Id="rId2" Type="http://schemas.openxmlformats.org/officeDocument/2006/relationships/hyperlink" Target="http://olaszpresszo.hu/kave-tortenet-1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rwandancoffee.wordpress.com/2013/01/28/what-is-arabica-coffee/" TargetMode="External"/><Relationship Id="rId4" Type="http://schemas.openxmlformats.org/officeDocument/2006/relationships/hyperlink" Target="http://kaveklub.reblog.hu/post-01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hart" Target="../charts/chart1.xm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2" Type="http://schemas.openxmlformats.org/officeDocument/2006/relationships/hyperlink" Target="https://www.google.hu/url?sa=i&amp;rct=j&amp;q=&amp;esrc=s&amp;source=images&amp;cd=&amp;cad=rja&amp;uact=8&amp;ved=0ahUKEwiwl5TRhcPTAhUoDZoKHTz-DW8QjRwIBw&amp;url=http://hu.depositphotos.com/79866478/stock-illustration-pests-insects-bugs-prohibition-and.html&amp;psig=AFQjCNGRqM2iJ_fo2LwvrvWWm9akDovoQA&amp;ust=149332719323146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hu/url?sa=i&amp;rct=j&amp;q=&amp;esrc=s&amp;source=images&amp;cd=&amp;cad=rja&amp;uact=8&amp;ved=0ahUKEwiygbTnhsPTAhUBDSwKHdWsCJUQjRwIBw&amp;url=https://es.pinterest.com/pin/507429082995826705/&amp;psig=AFQjCNHN8rgg4NLW2oU4cn1aGkLCjNsZAw&amp;ust=1493328087570175" TargetMode="External"/><Relationship Id="rId11" Type="http://schemas.openxmlformats.org/officeDocument/2006/relationships/hyperlink" Target="https://www.google.hu/url?sa=i&amp;rct=j&amp;q=&amp;esrc=s&amp;source=images&amp;cd=&amp;cad=rja&amp;uact=8&amp;ved=0ahUKEwjghICrjMPTAhVkApoKHR6BAO8QjRwIBw&amp;url=http://hu.123rf.com/photo_28252306_h%C5%91m%C3%A9r%C5%91-ikon-feh%C3%A9r-h%C3%A1tt%C3%A9rrel..html&amp;psig=AFQjCNGGVItVzIvdkPhRr02oFcePdNRfug&amp;ust=1493329511963561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hyperlink" Target="https://www.google.hu/url?sa=i&amp;rct=j&amp;q=&amp;esrc=s&amp;source=images&amp;cd=&amp;cad=rja&amp;uact=8&amp;ved=0ahUKEwj0kJ-ZhsPTAhWmHJoKHZ2zAPsQjRwIBw&amp;url=http://zemplenmag.hu/hu/akcios-termekeink/amega-1-liter-493-detail&amp;psig=AFQjCNHfVtuM-RimqwzXVvW0IfLvxM9g8g&amp;ust=1493327928599252" TargetMode="External"/><Relationship Id="rId9" Type="http://schemas.openxmlformats.org/officeDocument/2006/relationships/image" Target="../media/image9.jpeg"/><Relationship Id="rId1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76792" y="2946151"/>
            <a:ext cx="9435241" cy="965698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hu-HU" dirty="0" smtClean="0">
                <a:latin typeface="Constantia"/>
              </a:rPr>
              <a:t>„Életet adó kávé”</a:t>
            </a:r>
            <a:endParaRPr lang="hu-HU" sz="4800" b="0" i="0" dirty="0">
              <a:latin typeface="Constanti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8883" y="433264"/>
            <a:ext cx="9751060" cy="691480"/>
          </a:xfrm>
        </p:spPr>
        <p:txBody>
          <a:bodyPr/>
          <a:lstStyle/>
          <a:p>
            <a:r>
              <a:rPr lang="hu-HU" dirty="0" smtClean="0"/>
              <a:t>Betakarítás, feldolgozás, pörkölés</a:t>
            </a:r>
            <a:endParaRPr lang="hu-HU" dirty="0"/>
          </a:p>
        </p:txBody>
      </p:sp>
      <p:pic>
        <p:nvPicPr>
          <p:cNvPr id="4" name="Kép 3" descr="gépi kávé betakarítá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3056" y="1412776"/>
            <a:ext cx="2822714" cy="2016224"/>
          </a:xfrm>
          <a:prstGeom prst="rect">
            <a:avLst/>
          </a:prstGeom>
        </p:spPr>
      </p:pic>
      <p:pic>
        <p:nvPicPr>
          <p:cNvPr id="6" name="Kép 5" descr="honey process feldolgozá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30616" y="4653136"/>
            <a:ext cx="2808312" cy="1851858"/>
          </a:xfrm>
          <a:prstGeom prst="rect">
            <a:avLst/>
          </a:prstGeom>
        </p:spPr>
      </p:pic>
      <p:pic>
        <p:nvPicPr>
          <p:cNvPr id="8" name="Kép 7" descr="száraz feldolgozá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5780" y="4509120"/>
            <a:ext cx="3159876" cy="2016000"/>
          </a:xfrm>
          <a:prstGeom prst="rect">
            <a:avLst/>
          </a:prstGeom>
        </p:spPr>
      </p:pic>
      <p:sp>
        <p:nvSpPr>
          <p:cNvPr id="9" name="Lefelé nyíl 8"/>
          <p:cNvSpPr/>
          <p:nvPr/>
        </p:nvSpPr>
        <p:spPr>
          <a:xfrm rot="3600000">
            <a:off x="3635470" y="3537359"/>
            <a:ext cx="108012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/>
          </a:p>
        </p:txBody>
      </p:sp>
      <p:sp>
        <p:nvSpPr>
          <p:cNvPr id="10" name="Felfelé nyíl 9"/>
          <p:cNvSpPr/>
          <p:nvPr/>
        </p:nvSpPr>
        <p:spPr>
          <a:xfrm rot="5400000">
            <a:off x="5316726" y="5013064"/>
            <a:ext cx="1152128" cy="1008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koffe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2204" y="1412776"/>
            <a:ext cx="3897238" cy="226342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8883" y="548680"/>
            <a:ext cx="9751060" cy="691480"/>
          </a:xfrm>
        </p:spPr>
        <p:txBody>
          <a:bodyPr/>
          <a:lstStyle/>
          <a:p>
            <a:r>
              <a:rPr lang="hu-HU" dirty="0" smtClean="0"/>
              <a:t>Koffeinmentesítés</a:t>
            </a:r>
            <a:endParaRPr lang="hu-HU" dirty="0"/>
          </a:p>
        </p:txBody>
      </p:sp>
      <p:pic>
        <p:nvPicPr>
          <p:cNvPr id="3" name="Kép 2" descr="c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788" y="3356992"/>
            <a:ext cx="3765419" cy="2160240"/>
          </a:xfrm>
          <a:prstGeom prst="rect">
            <a:avLst/>
          </a:prstGeom>
        </p:spPr>
      </p:pic>
      <p:pic>
        <p:nvPicPr>
          <p:cNvPr id="5" name="Kép 4" descr="etil-acetá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50596" y="3213216"/>
            <a:ext cx="3916174" cy="2160000"/>
          </a:xfrm>
          <a:prstGeom prst="rect">
            <a:avLst/>
          </a:prstGeom>
        </p:spPr>
      </p:pic>
      <p:sp>
        <p:nvSpPr>
          <p:cNvPr id="8" name="Lefelé nyíl 7"/>
          <p:cNvSpPr/>
          <p:nvPr/>
        </p:nvSpPr>
        <p:spPr>
          <a:xfrm rot="19015897">
            <a:off x="7269022" y="3660263"/>
            <a:ext cx="57606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/>
          </a:p>
        </p:txBody>
      </p:sp>
      <p:sp>
        <p:nvSpPr>
          <p:cNvPr id="9" name="Lefelé nyíl 8"/>
          <p:cNvSpPr/>
          <p:nvPr/>
        </p:nvSpPr>
        <p:spPr>
          <a:xfrm rot="2955984">
            <a:off x="4098675" y="3669350"/>
            <a:ext cx="57606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8883" y="404664"/>
            <a:ext cx="9751060" cy="763488"/>
          </a:xfrm>
        </p:spPr>
        <p:txBody>
          <a:bodyPr/>
          <a:lstStyle/>
          <a:p>
            <a:r>
              <a:rPr lang="hu-HU" dirty="0" smtClean="0"/>
              <a:t>Exportok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Etiópia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Brazília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Costa Rica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Elefántcsontpart</a:t>
            </a:r>
            <a:endParaRPr lang="hu-HU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462564" y="1700808"/>
          <a:ext cx="3960000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Worksheet" r:id="rId3" imgW="3619363" imgH="3619516" progId="Excel.Sheet.8">
                  <p:link updateAutomatic="1"/>
                </p:oleObj>
              </mc:Choice>
              <mc:Fallback>
                <p:oleObj name="Worksheet" r:id="rId3" imgW="3619363" imgH="3619516" progId="Excel.Shee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2564" y="1700808"/>
                        <a:ext cx="3960000" cy="396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Csoportba foglalás 16"/>
          <p:cNvGrpSpPr/>
          <p:nvPr/>
        </p:nvGrpSpPr>
        <p:grpSpPr>
          <a:xfrm>
            <a:off x="3934172" y="2852936"/>
            <a:ext cx="2736304" cy="1224136"/>
            <a:chOff x="4222204" y="2852936"/>
            <a:chExt cx="2736304" cy="1224136"/>
          </a:xfrm>
        </p:grpSpPr>
        <p:sp>
          <p:nvSpPr>
            <p:cNvPr id="14" name="Sávnyíl 13"/>
            <p:cNvSpPr/>
            <p:nvPr/>
          </p:nvSpPr>
          <p:spPr>
            <a:xfrm>
              <a:off x="5950396" y="2852936"/>
              <a:ext cx="1008112" cy="122413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>
                <a:solidFill>
                  <a:schemeClr val="tx1"/>
                </a:solidFill>
              </a:endParaRPr>
            </a:p>
          </p:txBody>
        </p:sp>
        <p:sp>
          <p:nvSpPr>
            <p:cNvPr id="15" name="Sávnyíl 14"/>
            <p:cNvSpPr/>
            <p:nvPr/>
          </p:nvSpPr>
          <p:spPr>
            <a:xfrm>
              <a:off x="5158308" y="2996952"/>
              <a:ext cx="720080" cy="93610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>
                <a:solidFill>
                  <a:schemeClr val="tx1"/>
                </a:solidFill>
              </a:endParaRPr>
            </a:p>
          </p:txBody>
        </p:sp>
        <p:sp>
          <p:nvSpPr>
            <p:cNvPr id="16" name="Sávnyíl 15"/>
            <p:cNvSpPr/>
            <p:nvPr/>
          </p:nvSpPr>
          <p:spPr>
            <a:xfrm>
              <a:off x="4222204" y="3068960"/>
              <a:ext cx="648072" cy="792088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8883" y="476672"/>
            <a:ext cx="9751060" cy="691480"/>
          </a:xfrm>
        </p:spPr>
        <p:txBody>
          <a:bodyPr/>
          <a:lstStyle/>
          <a:p>
            <a:r>
              <a:rPr lang="hu-HU" dirty="0" smtClean="0"/>
              <a:t>Import</a:t>
            </a:r>
            <a:endParaRPr lang="hu-HU" dirty="0"/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860946" y="1458862"/>
          <a:ext cx="10466932" cy="2618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Worksheet" r:id="rId3" imgW="9315606" imgH="1924199" progId="Excel.Sheet.8">
                  <p:link updateAutomatic="1"/>
                </p:oleObj>
              </mc:Choice>
              <mc:Fallback>
                <p:oleObj name="Worksheet" r:id="rId3" imgW="9315606" imgH="1924199" progId="Excel.Sheet.8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946" y="1458862"/>
                        <a:ext cx="10466932" cy="26182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8883" y="332656"/>
            <a:ext cx="9751060" cy="835496"/>
          </a:xfrm>
        </p:spPr>
        <p:txBody>
          <a:bodyPr/>
          <a:lstStyle/>
          <a:p>
            <a:r>
              <a:rPr lang="hu-HU" dirty="0" smtClean="0"/>
              <a:t>Fogyasztás</a:t>
            </a:r>
            <a:endParaRPr lang="hu-HU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478" y="1808820"/>
            <a:ext cx="4614862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8468" y="1808820"/>
            <a:ext cx="4602162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ávnyíl 9"/>
          <p:cNvSpPr/>
          <p:nvPr/>
        </p:nvSpPr>
        <p:spPr>
          <a:xfrm flipH="1">
            <a:off x="5590356" y="2780928"/>
            <a:ext cx="864096" cy="1296144"/>
          </a:xfrm>
          <a:prstGeom prst="chevr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>
              <a:solidFill>
                <a:srgbClr val="AE603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629048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„</a:t>
            </a:r>
            <a:r>
              <a:rPr lang="hu-HU" dirty="0" err="1" smtClean="0"/>
              <a:t>Barista-nak</a:t>
            </a:r>
            <a:r>
              <a:rPr lang="hu-HU" dirty="0" smtClean="0"/>
              <a:t> nevezzük azokat a bárban dolgozó szakembereket, akik a kávékészítés professzionális szakértői.”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909836" y="2204864"/>
            <a:ext cx="1944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u-HU" sz="2400" dirty="0" smtClean="0"/>
              <a:t>Kultúra</a:t>
            </a:r>
          </a:p>
          <a:p>
            <a:pPr>
              <a:lnSpc>
                <a:spcPct val="90000"/>
              </a:lnSpc>
            </a:pPr>
            <a:endParaRPr lang="hu-HU" sz="2400" dirty="0" smtClean="0"/>
          </a:p>
          <a:p>
            <a:pPr>
              <a:lnSpc>
                <a:spcPct val="90000"/>
              </a:lnSpc>
            </a:pPr>
            <a:r>
              <a:rPr lang="hu-HU" sz="2400" dirty="0" smtClean="0"/>
              <a:t>Technológia</a:t>
            </a:r>
          </a:p>
          <a:p>
            <a:pPr>
              <a:lnSpc>
                <a:spcPct val="90000"/>
              </a:lnSpc>
            </a:pPr>
            <a:endParaRPr lang="hu-HU" sz="2400" dirty="0" smtClean="0"/>
          </a:p>
          <a:p>
            <a:pPr>
              <a:lnSpc>
                <a:spcPct val="90000"/>
              </a:lnSpc>
            </a:pPr>
            <a:r>
              <a:rPr lang="hu-HU" sz="2400" dirty="0" smtClean="0"/>
              <a:t>Minőség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909836" y="4149080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u-HU" sz="2400" dirty="0" smtClean="0"/>
              <a:t>Kávé</a:t>
            </a:r>
          </a:p>
          <a:p>
            <a:pPr>
              <a:lnSpc>
                <a:spcPct val="90000"/>
              </a:lnSpc>
            </a:pPr>
            <a:endParaRPr lang="hu-HU" sz="2400" dirty="0" smtClean="0"/>
          </a:p>
          <a:p>
            <a:pPr>
              <a:lnSpc>
                <a:spcPct val="90000"/>
              </a:lnSpc>
            </a:pPr>
            <a:r>
              <a:rPr lang="hu-HU" sz="2400" dirty="0" smtClean="0"/>
              <a:t>Forró csokoládé</a:t>
            </a:r>
          </a:p>
          <a:p>
            <a:pPr>
              <a:lnSpc>
                <a:spcPct val="90000"/>
              </a:lnSpc>
            </a:pPr>
            <a:endParaRPr lang="hu-HU" sz="2400" dirty="0" smtClean="0"/>
          </a:p>
          <a:p>
            <a:pPr>
              <a:lnSpc>
                <a:spcPct val="90000"/>
              </a:lnSpc>
            </a:pPr>
            <a:r>
              <a:rPr lang="hu-HU" sz="2400" dirty="0" smtClean="0"/>
              <a:t>Tea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8542684" y="2348880"/>
            <a:ext cx="3168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u-HU" sz="2400" dirty="0" smtClean="0"/>
              <a:t>Kávé, kávéháztörténet</a:t>
            </a:r>
          </a:p>
          <a:p>
            <a:pPr>
              <a:lnSpc>
                <a:spcPct val="90000"/>
              </a:lnSpc>
            </a:pPr>
            <a:endParaRPr lang="hu-HU" sz="2400" dirty="0" smtClean="0"/>
          </a:p>
          <a:p>
            <a:pPr>
              <a:lnSpc>
                <a:spcPct val="90000"/>
              </a:lnSpc>
            </a:pPr>
            <a:r>
              <a:rPr lang="hu-HU" sz="2400" dirty="0" smtClean="0"/>
              <a:t>Kávékultúrák</a:t>
            </a:r>
          </a:p>
          <a:p>
            <a:pPr>
              <a:lnSpc>
                <a:spcPct val="90000"/>
              </a:lnSpc>
            </a:pPr>
            <a:endParaRPr lang="hu-HU" sz="2400" dirty="0" smtClean="0"/>
          </a:p>
          <a:p>
            <a:pPr>
              <a:lnSpc>
                <a:spcPct val="90000"/>
              </a:lnSpc>
            </a:pPr>
            <a:r>
              <a:rPr lang="hu-HU" sz="2400" dirty="0" smtClean="0"/>
              <a:t>Kávétermelő országok</a:t>
            </a:r>
          </a:p>
          <a:p>
            <a:pPr>
              <a:lnSpc>
                <a:spcPct val="90000"/>
              </a:lnSpc>
            </a:pPr>
            <a:endParaRPr lang="hu-HU" sz="2400" dirty="0" smtClean="0"/>
          </a:p>
          <a:p>
            <a:pPr>
              <a:lnSpc>
                <a:spcPct val="90000"/>
              </a:lnSpc>
            </a:pPr>
            <a:r>
              <a:rPr lang="hu-HU" sz="2400" dirty="0" smtClean="0"/>
              <a:t>Márkák, láncok</a:t>
            </a:r>
          </a:p>
          <a:p>
            <a:pPr>
              <a:lnSpc>
                <a:spcPct val="90000"/>
              </a:lnSpc>
            </a:pPr>
            <a:endParaRPr lang="hu-HU" sz="2400" dirty="0" smtClean="0"/>
          </a:p>
          <a:p>
            <a:pPr>
              <a:lnSpc>
                <a:spcPct val="90000"/>
              </a:lnSpc>
            </a:pPr>
            <a:r>
              <a:rPr lang="hu-HU" sz="2400" dirty="0" smtClean="0"/>
              <a:t>Versenyek</a:t>
            </a:r>
          </a:p>
          <a:p>
            <a:pPr>
              <a:lnSpc>
                <a:spcPct val="90000"/>
              </a:lnSpc>
            </a:pPr>
            <a:endParaRPr lang="hu-H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Forrásjegyzék</a:t>
            </a:r>
            <a:endParaRPr lang="hu-HU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49796" y="1803400"/>
            <a:ext cx="11161240" cy="4001864"/>
          </a:xfrm>
        </p:spPr>
        <p:txBody>
          <a:bodyPr>
            <a:normAutofit/>
          </a:bodyPr>
          <a:lstStyle/>
          <a:p>
            <a:r>
              <a:rPr lang="hu-HU" dirty="0" smtClean="0"/>
              <a:t>1. </a:t>
            </a:r>
            <a:r>
              <a:rPr lang="hu-HU" dirty="0" smtClean="0">
                <a:hlinkClick r:id="rId2"/>
              </a:rPr>
              <a:t>http://olaszpresszo.hu/kave-tortenet-1/</a:t>
            </a:r>
            <a:r>
              <a:rPr lang="hu-HU" dirty="0" smtClean="0"/>
              <a:t> </a:t>
            </a:r>
            <a:r>
              <a:rPr lang="hu-HU" sz="1400" dirty="0" smtClean="0"/>
              <a:t>(Letöltés: 2017. 04. 25)</a:t>
            </a:r>
          </a:p>
          <a:p>
            <a:r>
              <a:rPr lang="hu-HU" dirty="0" smtClean="0"/>
              <a:t>2. </a:t>
            </a:r>
            <a:r>
              <a:rPr lang="hu-HU" dirty="0" smtClean="0">
                <a:hlinkClick r:id="rId3"/>
              </a:rPr>
              <a:t>http://www.kaleidoscopehistory.hu/index.php?subpage=cikk&amp;cikkid=103</a:t>
            </a:r>
            <a:r>
              <a:rPr lang="hu-HU" dirty="0" smtClean="0"/>
              <a:t> </a:t>
            </a:r>
            <a:r>
              <a:rPr lang="hu-HU" sz="1400" dirty="0" smtClean="0"/>
              <a:t>(Letöltés: 2017. 04. 25)</a:t>
            </a:r>
          </a:p>
          <a:p>
            <a:r>
              <a:rPr lang="hu-HU" dirty="0" smtClean="0"/>
              <a:t>3. </a:t>
            </a:r>
            <a:r>
              <a:rPr lang="hu-HU" dirty="0" smtClean="0">
                <a:hlinkClick r:id="rId4"/>
              </a:rPr>
              <a:t>http://kaveklub.reblog.hu/post-013</a:t>
            </a:r>
            <a:r>
              <a:rPr lang="hu-HU" dirty="0" smtClean="0"/>
              <a:t> </a:t>
            </a:r>
            <a:r>
              <a:rPr lang="hu-HU" sz="1400" dirty="0" smtClean="0"/>
              <a:t>(Letöltés: 2017. 04. 27)</a:t>
            </a:r>
          </a:p>
          <a:p>
            <a:r>
              <a:rPr lang="hu-HU" dirty="0" smtClean="0"/>
              <a:t>4. </a:t>
            </a:r>
            <a:r>
              <a:rPr lang="hu-HU" dirty="0" smtClean="0">
                <a:hlinkClick r:id="rId5"/>
              </a:rPr>
              <a:t>https://rwandancoffee.wordpress.com/2013/01/28/what-is-arabica-coffee/</a:t>
            </a:r>
            <a:r>
              <a:rPr lang="hu-HU" dirty="0" smtClean="0"/>
              <a:t> </a:t>
            </a:r>
            <a:r>
              <a:rPr lang="hu-HU" sz="1400" dirty="0" smtClean="0"/>
              <a:t>(Letöltés: 2017. 04. 27)</a:t>
            </a:r>
          </a:p>
          <a:p>
            <a:r>
              <a:rPr lang="hu-HU" dirty="0" smtClean="0"/>
              <a:t>5.</a:t>
            </a:r>
            <a:r>
              <a:rPr lang="hu-HU" dirty="0" smtClean="0">
                <a:hlinkClick r:id="rId4"/>
              </a:rPr>
              <a:t>http://www.hazipatika.com/taplalkozas/egeszseg_es_gasztronomia/cikkek/hol_milyen_kavet_isznak/20160829153921?autorefreshed=1 </a:t>
            </a:r>
            <a:r>
              <a:rPr lang="hu-HU" sz="1400" dirty="0" smtClean="0"/>
              <a:t>(Letöltés: 2017. 05. 23.)</a:t>
            </a:r>
          </a:p>
          <a:p>
            <a:r>
              <a:rPr lang="hu-HU" dirty="0" smtClean="0"/>
              <a:t>6. Kávé Akadémia – Barista Tananyag 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8129746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4299465" cy="1168400"/>
          </a:xfrm>
        </p:spPr>
        <p:txBody>
          <a:bodyPr/>
          <a:lstStyle/>
          <a:p>
            <a:r>
              <a:rPr lang="hu-HU" b="1" dirty="0" smtClean="0"/>
              <a:t>A kávé története…</a:t>
            </a:r>
            <a:endParaRPr lang="hu-HU" b="1" dirty="0"/>
          </a:p>
        </p:txBody>
      </p:sp>
      <p:pic>
        <p:nvPicPr>
          <p:cNvPr id="4" name="Tartalom helye 3" descr="kaldi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1804" y="2204864"/>
            <a:ext cx="5715000" cy="4057650"/>
          </a:xfrm>
        </p:spPr>
      </p:pic>
      <p:sp>
        <p:nvSpPr>
          <p:cNvPr id="6" name="Szövegdoboz 5"/>
          <p:cNvSpPr txBox="1"/>
          <p:nvPr/>
        </p:nvSpPr>
        <p:spPr>
          <a:xfrm>
            <a:off x="8686700" y="4725144"/>
            <a:ext cx="273630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u-HU" sz="2800" dirty="0" smtClean="0"/>
              <a:t>Káldi, a pásztor</a:t>
            </a:r>
            <a:endParaRPr lang="hu-HU" sz="28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6454452" y="5805264"/>
            <a:ext cx="36004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u-HU" sz="2800" dirty="0" smtClean="0"/>
              <a:t>Mohamed próféta</a:t>
            </a:r>
            <a:endParaRPr lang="hu-HU" sz="2800" dirty="0"/>
          </a:p>
        </p:txBody>
      </p:sp>
      <p:pic>
        <p:nvPicPr>
          <p:cNvPr id="9" name="Kép 8" descr="Kal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8428" y="620688"/>
            <a:ext cx="5328000" cy="396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3446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8883" y="836712"/>
            <a:ext cx="8115889" cy="763488"/>
          </a:xfrm>
        </p:spPr>
        <p:txBody>
          <a:bodyPr>
            <a:normAutofit/>
          </a:bodyPr>
          <a:lstStyle/>
          <a:p>
            <a:r>
              <a:rPr lang="hu-HU" b="1" dirty="0" smtClean="0"/>
              <a:t>Két legjelentősebb kávéfajta</a:t>
            </a:r>
            <a:endParaRPr lang="hu-HU" b="1" dirty="0"/>
          </a:p>
        </p:txBody>
      </p:sp>
      <p:grpSp>
        <p:nvGrpSpPr>
          <p:cNvPr id="31" name="Csoportba foglalás 30"/>
          <p:cNvGrpSpPr/>
          <p:nvPr/>
        </p:nvGrpSpPr>
        <p:grpSpPr>
          <a:xfrm>
            <a:off x="1197868" y="1916832"/>
            <a:ext cx="10225136" cy="4320480"/>
            <a:chOff x="1197868" y="1916832"/>
            <a:chExt cx="8496944" cy="3888432"/>
          </a:xfrm>
        </p:grpSpPr>
        <p:cxnSp>
          <p:nvCxnSpPr>
            <p:cNvPr id="5" name="Egyenes összekötő 4"/>
            <p:cNvCxnSpPr/>
            <p:nvPr/>
          </p:nvCxnSpPr>
          <p:spPr>
            <a:xfrm>
              <a:off x="1629916" y="1916832"/>
              <a:ext cx="0" cy="38884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>
              <a:off x="1629916" y="5805264"/>
              <a:ext cx="806489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Szabadkézi sokszög 12"/>
            <p:cNvSpPr/>
            <p:nvPr/>
          </p:nvSpPr>
          <p:spPr>
            <a:xfrm>
              <a:off x="1629916" y="1916832"/>
              <a:ext cx="7848872" cy="3888431"/>
            </a:xfrm>
            <a:custGeom>
              <a:avLst/>
              <a:gdLst>
                <a:gd name="connsiteX0" fmla="*/ 0 w 4937760"/>
                <a:gd name="connsiteY0" fmla="*/ 0 h 2560320"/>
                <a:gd name="connsiteX1" fmla="*/ 168812 w 4937760"/>
                <a:gd name="connsiteY1" fmla="*/ 14067 h 2560320"/>
                <a:gd name="connsiteX2" fmla="*/ 267286 w 4937760"/>
                <a:gd name="connsiteY2" fmla="*/ 70338 h 2560320"/>
                <a:gd name="connsiteX3" fmla="*/ 323557 w 4937760"/>
                <a:gd name="connsiteY3" fmla="*/ 154744 h 2560320"/>
                <a:gd name="connsiteX4" fmla="*/ 365760 w 4937760"/>
                <a:gd name="connsiteY4" fmla="*/ 211015 h 2560320"/>
                <a:gd name="connsiteX5" fmla="*/ 379828 w 4937760"/>
                <a:gd name="connsiteY5" fmla="*/ 267286 h 2560320"/>
                <a:gd name="connsiteX6" fmla="*/ 407963 w 4937760"/>
                <a:gd name="connsiteY6" fmla="*/ 323557 h 2560320"/>
                <a:gd name="connsiteX7" fmla="*/ 478302 w 4937760"/>
                <a:gd name="connsiteY7" fmla="*/ 407963 h 2560320"/>
                <a:gd name="connsiteX8" fmla="*/ 534572 w 4937760"/>
                <a:gd name="connsiteY8" fmla="*/ 436098 h 2560320"/>
                <a:gd name="connsiteX9" fmla="*/ 562708 w 4937760"/>
                <a:gd name="connsiteY9" fmla="*/ 464234 h 2560320"/>
                <a:gd name="connsiteX10" fmla="*/ 633046 w 4937760"/>
                <a:gd name="connsiteY10" fmla="*/ 478301 h 2560320"/>
                <a:gd name="connsiteX11" fmla="*/ 717452 w 4937760"/>
                <a:gd name="connsiteY11" fmla="*/ 506437 h 2560320"/>
                <a:gd name="connsiteX12" fmla="*/ 886265 w 4937760"/>
                <a:gd name="connsiteY12" fmla="*/ 534572 h 2560320"/>
                <a:gd name="connsiteX13" fmla="*/ 1111348 w 4937760"/>
                <a:gd name="connsiteY13" fmla="*/ 562707 h 2560320"/>
                <a:gd name="connsiteX14" fmla="*/ 1322363 w 4937760"/>
                <a:gd name="connsiteY14" fmla="*/ 576775 h 2560320"/>
                <a:gd name="connsiteX15" fmla="*/ 1448972 w 4937760"/>
                <a:gd name="connsiteY15" fmla="*/ 633046 h 2560320"/>
                <a:gd name="connsiteX16" fmla="*/ 1491175 w 4937760"/>
                <a:gd name="connsiteY16" fmla="*/ 647114 h 2560320"/>
                <a:gd name="connsiteX17" fmla="*/ 1533378 w 4937760"/>
                <a:gd name="connsiteY17" fmla="*/ 661181 h 2560320"/>
                <a:gd name="connsiteX18" fmla="*/ 1603717 w 4937760"/>
                <a:gd name="connsiteY18" fmla="*/ 717452 h 2560320"/>
                <a:gd name="connsiteX19" fmla="*/ 1688123 w 4937760"/>
                <a:gd name="connsiteY19" fmla="*/ 773723 h 2560320"/>
                <a:gd name="connsiteX20" fmla="*/ 1983545 w 4937760"/>
                <a:gd name="connsiteY20" fmla="*/ 801858 h 2560320"/>
                <a:gd name="connsiteX21" fmla="*/ 2025748 w 4937760"/>
                <a:gd name="connsiteY21" fmla="*/ 815926 h 2560320"/>
                <a:gd name="connsiteX22" fmla="*/ 2236763 w 4937760"/>
                <a:gd name="connsiteY22" fmla="*/ 844061 h 2560320"/>
                <a:gd name="connsiteX23" fmla="*/ 2321169 w 4937760"/>
                <a:gd name="connsiteY23" fmla="*/ 872197 h 2560320"/>
                <a:gd name="connsiteX24" fmla="*/ 2405575 w 4937760"/>
                <a:gd name="connsiteY24" fmla="*/ 928467 h 2560320"/>
                <a:gd name="connsiteX25" fmla="*/ 2518117 w 4937760"/>
                <a:gd name="connsiteY25" fmla="*/ 1097280 h 2560320"/>
                <a:gd name="connsiteX26" fmla="*/ 2574388 w 4937760"/>
                <a:gd name="connsiteY26" fmla="*/ 1181686 h 2560320"/>
                <a:gd name="connsiteX27" fmla="*/ 2616591 w 4937760"/>
                <a:gd name="connsiteY27" fmla="*/ 1209821 h 2560320"/>
                <a:gd name="connsiteX28" fmla="*/ 2700997 w 4937760"/>
                <a:gd name="connsiteY28" fmla="*/ 1336431 h 2560320"/>
                <a:gd name="connsiteX29" fmla="*/ 2729132 w 4937760"/>
                <a:gd name="connsiteY29" fmla="*/ 1378634 h 2560320"/>
                <a:gd name="connsiteX30" fmla="*/ 2771335 w 4937760"/>
                <a:gd name="connsiteY30" fmla="*/ 1420837 h 2560320"/>
                <a:gd name="connsiteX31" fmla="*/ 2827606 w 4937760"/>
                <a:gd name="connsiteY31" fmla="*/ 1561514 h 2560320"/>
                <a:gd name="connsiteX32" fmla="*/ 2897945 w 4937760"/>
                <a:gd name="connsiteY32" fmla="*/ 1730326 h 2560320"/>
                <a:gd name="connsiteX33" fmla="*/ 2954215 w 4937760"/>
                <a:gd name="connsiteY33" fmla="*/ 1814732 h 2560320"/>
                <a:gd name="connsiteX34" fmla="*/ 3066757 w 4937760"/>
                <a:gd name="connsiteY34" fmla="*/ 1871003 h 2560320"/>
                <a:gd name="connsiteX35" fmla="*/ 3207434 w 4937760"/>
                <a:gd name="connsiteY35" fmla="*/ 1927274 h 2560320"/>
                <a:gd name="connsiteX36" fmla="*/ 3277772 w 4937760"/>
                <a:gd name="connsiteY36" fmla="*/ 1941341 h 2560320"/>
                <a:gd name="connsiteX37" fmla="*/ 3784209 w 4937760"/>
                <a:gd name="connsiteY37" fmla="*/ 1969477 h 2560320"/>
                <a:gd name="connsiteX38" fmla="*/ 3938954 w 4937760"/>
                <a:gd name="connsiteY38" fmla="*/ 1997612 h 2560320"/>
                <a:gd name="connsiteX39" fmla="*/ 4079631 w 4937760"/>
                <a:gd name="connsiteY39" fmla="*/ 2039815 h 2560320"/>
                <a:gd name="connsiteX40" fmla="*/ 4121834 w 4937760"/>
                <a:gd name="connsiteY40" fmla="*/ 2082018 h 2560320"/>
                <a:gd name="connsiteX41" fmla="*/ 4220308 w 4937760"/>
                <a:gd name="connsiteY41" fmla="*/ 2138289 h 2560320"/>
                <a:gd name="connsiteX42" fmla="*/ 4262511 w 4937760"/>
                <a:gd name="connsiteY42" fmla="*/ 2180492 h 2560320"/>
                <a:gd name="connsiteX43" fmla="*/ 4304714 w 4937760"/>
                <a:gd name="connsiteY43" fmla="*/ 2278966 h 2560320"/>
                <a:gd name="connsiteX44" fmla="*/ 4346917 w 4937760"/>
                <a:gd name="connsiteY44" fmla="*/ 2349304 h 2560320"/>
                <a:gd name="connsiteX45" fmla="*/ 4375052 w 4937760"/>
                <a:gd name="connsiteY45" fmla="*/ 2433711 h 2560320"/>
                <a:gd name="connsiteX46" fmla="*/ 4417255 w 4937760"/>
                <a:gd name="connsiteY46" fmla="*/ 2461846 h 2560320"/>
                <a:gd name="connsiteX47" fmla="*/ 4543865 w 4937760"/>
                <a:gd name="connsiteY47" fmla="*/ 2518117 h 2560320"/>
                <a:gd name="connsiteX48" fmla="*/ 4586068 w 4937760"/>
                <a:gd name="connsiteY48" fmla="*/ 2532184 h 2560320"/>
                <a:gd name="connsiteX49" fmla="*/ 4937760 w 4937760"/>
                <a:gd name="connsiteY49" fmla="*/ 2560320 h 256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937760" h="2560320">
                  <a:moveTo>
                    <a:pt x="0" y="0"/>
                  </a:moveTo>
                  <a:cubicBezTo>
                    <a:pt x="56271" y="4689"/>
                    <a:pt x="112842" y="6604"/>
                    <a:pt x="168812" y="14067"/>
                  </a:cubicBezTo>
                  <a:cubicBezTo>
                    <a:pt x="203965" y="18754"/>
                    <a:pt x="245469" y="45794"/>
                    <a:pt x="267286" y="70338"/>
                  </a:cubicBezTo>
                  <a:cubicBezTo>
                    <a:pt x="289751" y="95611"/>
                    <a:pt x="304800" y="126609"/>
                    <a:pt x="323557" y="154744"/>
                  </a:cubicBezTo>
                  <a:cubicBezTo>
                    <a:pt x="336563" y="174252"/>
                    <a:pt x="351692" y="192258"/>
                    <a:pt x="365760" y="211015"/>
                  </a:cubicBezTo>
                  <a:cubicBezTo>
                    <a:pt x="370449" y="229772"/>
                    <a:pt x="373039" y="249183"/>
                    <a:pt x="379828" y="267286"/>
                  </a:cubicBezTo>
                  <a:cubicBezTo>
                    <a:pt x="387191" y="286922"/>
                    <a:pt x="397559" y="305349"/>
                    <a:pt x="407963" y="323557"/>
                  </a:cubicBezTo>
                  <a:cubicBezTo>
                    <a:pt x="424983" y="353342"/>
                    <a:pt x="450208" y="387896"/>
                    <a:pt x="478302" y="407963"/>
                  </a:cubicBezTo>
                  <a:cubicBezTo>
                    <a:pt x="495367" y="420152"/>
                    <a:pt x="517123" y="424466"/>
                    <a:pt x="534572" y="436098"/>
                  </a:cubicBezTo>
                  <a:cubicBezTo>
                    <a:pt x="545608" y="443455"/>
                    <a:pt x="550517" y="459009"/>
                    <a:pt x="562708" y="464234"/>
                  </a:cubicBezTo>
                  <a:cubicBezTo>
                    <a:pt x="584685" y="473653"/>
                    <a:pt x="609978" y="472010"/>
                    <a:pt x="633046" y="478301"/>
                  </a:cubicBezTo>
                  <a:cubicBezTo>
                    <a:pt x="661658" y="486104"/>
                    <a:pt x="688371" y="500621"/>
                    <a:pt x="717452" y="506437"/>
                  </a:cubicBezTo>
                  <a:cubicBezTo>
                    <a:pt x="841284" y="531202"/>
                    <a:pt x="735028" y="511304"/>
                    <a:pt x="886265" y="534572"/>
                  </a:cubicBezTo>
                  <a:cubicBezTo>
                    <a:pt x="1012174" y="553943"/>
                    <a:pt x="950520" y="549841"/>
                    <a:pt x="1111348" y="562707"/>
                  </a:cubicBezTo>
                  <a:cubicBezTo>
                    <a:pt x="1181618" y="568329"/>
                    <a:pt x="1252025" y="572086"/>
                    <a:pt x="1322363" y="576775"/>
                  </a:cubicBezTo>
                  <a:cubicBezTo>
                    <a:pt x="1389243" y="621363"/>
                    <a:pt x="1348525" y="599564"/>
                    <a:pt x="1448972" y="633046"/>
                  </a:cubicBezTo>
                  <a:lnTo>
                    <a:pt x="1491175" y="647114"/>
                  </a:lnTo>
                  <a:lnTo>
                    <a:pt x="1533378" y="661181"/>
                  </a:lnTo>
                  <a:cubicBezTo>
                    <a:pt x="1615234" y="743037"/>
                    <a:pt x="1497239" y="628721"/>
                    <a:pt x="1603717" y="717452"/>
                  </a:cubicBezTo>
                  <a:cubicBezTo>
                    <a:pt x="1644701" y="751605"/>
                    <a:pt x="1635770" y="767179"/>
                    <a:pt x="1688123" y="773723"/>
                  </a:cubicBezTo>
                  <a:cubicBezTo>
                    <a:pt x="1786279" y="785992"/>
                    <a:pt x="1983545" y="801858"/>
                    <a:pt x="1983545" y="801858"/>
                  </a:cubicBezTo>
                  <a:cubicBezTo>
                    <a:pt x="1997613" y="806547"/>
                    <a:pt x="2011092" y="813671"/>
                    <a:pt x="2025748" y="815926"/>
                  </a:cubicBezTo>
                  <a:cubicBezTo>
                    <a:pt x="2124163" y="831067"/>
                    <a:pt x="2153727" y="821415"/>
                    <a:pt x="2236763" y="844061"/>
                  </a:cubicBezTo>
                  <a:cubicBezTo>
                    <a:pt x="2265375" y="851864"/>
                    <a:pt x="2296493" y="855746"/>
                    <a:pt x="2321169" y="872197"/>
                  </a:cubicBezTo>
                  <a:lnTo>
                    <a:pt x="2405575" y="928467"/>
                  </a:lnTo>
                  <a:lnTo>
                    <a:pt x="2518117" y="1097280"/>
                  </a:lnTo>
                  <a:lnTo>
                    <a:pt x="2574388" y="1181686"/>
                  </a:lnTo>
                  <a:lnTo>
                    <a:pt x="2616591" y="1209821"/>
                  </a:lnTo>
                  <a:lnTo>
                    <a:pt x="2700997" y="1336431"/>
                  </a:lnTo>
                  <a:cubicBezTo>
                    <a:pt x="2710375" y="1350499"/>
                    <a:pt x="2717177" y="1366679"/>
                    <a:pt x="2729132" y="1378634"/>
                  </a:cubicBezTo>
                  <a:lnTo>
                    <a:pt x="2771335" y="1420837"/>
                  </a:lnTo>
                  <a:cubicBezTo>
                    <a:pt x="2802688" y="1546245"/>
                    <a:pt x="2772129" y="1506035"/>
                    <a:pt x="2827606" y="1561514"/>
                  </a:cubicBezTo>
                  <a:cubicBezTo>
                    <a:pt x="2845862" y="1634534"/>
                    <a:pt x="2846011" y="1652425"/>
                    <a:pt x="2897945" y="1730326"/>
                  </a:cubicBezTo>
                  <a:cubicBezTo>
                    <a:pt x="2916702" y="1758461"/>
                    <a:pt x="2926080" y="1795975"/>
                    <a:pt x="2954215" y="1814732"/>
                  </a:cubicBezTo>
                  <a:cubicBezTo>
                    <a:pt x="3028949" y="1864554"/>
                    <a:pt x="2963515" y="1825118"/>
                    <a:pt x="3066757" y="1871003"/>
                  </a:cubicBezTo>
                  <a:cubicBezTo>
                    <a:pt x="3128137" y="1898283"/>
                    <a:pt x="3133422" y="1912472"/>
                    <a:pt x="3207434" y="1927274"/>
                  </a:cubicBezTo>
                  <a:cubicBezTo>
                    <a:pt x="3230880" y="1931963"/>
                    <a:pt x="3254102" y="1937960"/>
                    <a:pt x="3277772" y="1941341"/>
                  </a:cubicBezTo>
                  <a:cubicBezTo>
                    <a:pt x="3454551" y="1966595"/>
                    <a:pt x="3587967" y="1962209"/>
                    <a:pt x="3784209" y="1969477"/>
                  </a:cubicBezTo>
                  <a:cubicBezTo>
                    <a:pt x="3911847" y="2001385"/>
                    <a:pt x="3754114" y="1964004"/>
                    <a:pt x="3938954" y="1997612"/>
                  </a:cubicBezTo>
                  <a:cubicBezTo>
                    <a:pt x="3985725" y="2006116"/>
                    <a:pt x="4035588" y="2025134"/>
                    <a:pt x="4079631" y="2039815"/>
                  </a:cubicBezTo>
                  <a:cubicBezTo>
                    <a:pt x="4093699" y="2053883"/>
                    <a:pt x="4105645" y="2070454"/>
                    <a:pt x="4121834" y="2082018"/>
                  </a:cubicBezTo>
                  <a:cubicBezTo>
                    <a:pt x="4218145" y="2150812"/>
                    <a:pt x="4140567" y="2071838"/>
                    <a:pt x="4220308" y="2138289"/>
                  </a:cubicBezTo>
                  <a:cubicBezTo>
                    <a:pt x="4235592" y="2151025"/>
                    <a:pt x="4248443" y="2166424"/>
                    <a:pt x="4262511" y="2180492"/>
                  </a:cubicBezTo>
                  <a:cubicBezTo>
                    <a:pt x="4276579" y="2213317"/>
                    <a:pt x="4288743" y="2247024"/>
                    <a:pt x="4304714" y="2278966"/>
                  </a:cubicBezTo>
                  <a:cubicBezTo>
                    <a:pt x="4316942" y="2303422"/>
                    <a:pt x="4335603" y="2324412"/>
                    <a:pt x="4346917" y="2349304"/>
                  </a:cubicBezTo>
                  <a:cubicBezTo>
                    <a:pt x="4359189" y="2376303"/>
                    <a:pt x="4350375" y="2417260"/>
                    <a:pt x="4375052" y="2433711"/>
                  </a:cubicBezTo>
                  <a:cubicBezTo>
                    <a:pt x="4389120" y="2443089"/>
                    <a:pt x="4402575" y="2453458"/>
                    <a:pt x="4417255" y="2461846"/>
                  </a:cubicBezTo>
                  <a:cubicBezTo>
                    <a:pt x="4457940" y="2485094"/>
                    <a:pt x="4500021" y="2501676"/>
                    <a:pt x="4543865" y="2518117"/>
                  </a:cubicBezTo>
                  <a:cubicBezTo>
                    <a:pt x="4557749" y="2523324"/>
                    <a:pt x="4571324" y="2530604"/>
                    <a:pt x="4586068" y="2532184"/>
                  </a:cubicBezTo>
                  <a:cubicBezTo>
                    <a:pt x="4703004" y="2544713"/>
                    <a:pt x="4937760" y="2560320"/>
                    <a:pt x="4937760" y="2560320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15" name="Egyenes összekötő 14"/>
            <p:cNvCxnSpPr/>
            <p:nvPr/>
          </p:nvCxnSpPr>
          <p:spPr>
            <a:xfrm flipH="1">
              <a:off x="1197868" y="1916832"/>
              <a:ext cx="43204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>
            <a:xfrm flipH="1">
              <a:off x="1197868" y="5805264"/>
              <a:ext cx="43204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>
            <a:xfrm>
              <a:off x="1197868" y="1916832"/>
              <a:ext cx="0" cy="38884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Szövegdoboz 21"/>
            <p:cNvSpPr txBox="1"/>
            <p:nvPr/>
          </p:nvSpPr>
          <p:spPr>
            <a:xfrm rot="16200000">
              <a:off x="1233872" y="5409220"/>
              <a:ext cx="360040" cy="432048"/>
            </a:xfrm>
            <a:custGeom>
              <a:avLst/>
              <a:gdLst>
                <a:gd name="connsiteX0" fmla="*/ 0 w 360040"/>
                <a:gd name="connsiteY0" fmla="*/ 0 h 432048"/>
                <a:gd name="connsiteX1" fmla="*/ 360040 w 360040"/>
                <a:gd name="connsiteY1" fmla="*/ 0 h 432048"/>
                <a:gd name="connsiteX2" fmla="*/ 360040 w 360040"/>
                <a:gd name="connsiteY2" fmla="*/ 432048 h 432048"/>
                <a:gd name="connsiteX3" fmla="*/ 0 w 360040"/>
                <a:gd name="connsiteY3" fmla="*/ 432048 h 432048"/>
                <a:gd name="connsiteX4" fmla="*/ 0 w 360040"/>
                <a:gd name="connsiteY4" fmla="*/ 0 h 43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40" h="432048">
                  <a:moveTo>
                    <a:pt x="0" y="0"/>
                  </a:moveTo>
                  <a:lnTo>
                    <a:pt x="360040" y="0"/>
                  </a:lnTo>
                  <a:lnTo>
                    <a:pt x="360040" y="432048"/>
                  </a:lnTo>
                  <a:lnTo>
                    <a:pt x="0" y="43204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hu-HU" sz="2400" dirty="0" smtClean="0"/>
                <a:t>0</a:t>
              </a:r>
              <a:endParaRPr lang="hu-HU" sz="2400" dirty="0"/>
            </a:p>
          </p:txBody>
        </p:sp>
        <p:sp>
          <p:nvSpPr>
            <p:cNvPr id="23" name="Szövegdoboz 22"/>
            <p:cNvSpPr txBox="1"/>
            <p:nvPr/>
          </p:nvSpPr>
          <p:spPr>
            <a:xfrm rot="16200000">
              <a:off x="945840" y="2168860"/>
              <a:ext cx="936104" cy="432048"/>
            </a:xfrm>
            <a:custGeom>
              <a:avLst/>
              <a:gdLst>
                <a:gd name="connsiteX0" fmla="*/ 0 w 936104"/>
                <a:gd name="connsiteY0" fmla="*/ 0 h 432048"/>
                <a:gd name="connsiteX1" fmla="*/ 936104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4" fmla="*/ 0 w 936104"/>
                <a:gd name="connsiteY4" fmla="*/ 0 h 43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104" h="432048">
                  <a:moveTo>
                    <a:pt x="0" y="0"/>
                  </a:moveTo>
                  <a:lnTo>
                    <a:pt x="936104" y="0"/>
                  </a:lnTo>
                  <a:lnTo>
                    <a:pt x="936104" y="432048"/>
                  </a:lnTo>
                  <a:lnTo>
                    <a:pt x="0" y="43204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hu-HU" sz="2400" dirty="0" smtClean="0"/>
                <a:t>2000</a:t>
              </a:r>
              <a:endParaRPr lang="hu-HU" sz="2400" dirty="0"/>
            </a:p>
          </p:txBody>
        </p:sp>
        <p:sp>
          <p:nvSpPr>
            <p:cNvPr id="24" name="Szövegdoboz 23"/>
            <p:cNvSpPr txBox="1"/>
            <p:nvPr/>
          </p:nvSpPr>
          <p:spPr>
            <a:xfrm rot="16200000">
              <a:off x="981844" y="3789040"/>
              <a:ext cx="864096" cy="432048"/>
            </a:xfrm>
            <a:custGeom>
              <a:avLst/>
              <a:gdLst>
                <a:gd name="connsiteX0" fmla="*/ 0 w 864096"/>
                <a:gd name="connsiteY0" fmla="*/ 0 h 432048"/>
                <a:gd name="connsiteX1" fmla="*/ 864096 w 864096"/>
                <a:gd name="connsiteY1" fmla="*/ 0 h 432048"/>
                <a:gd name="connsiteX2" fmla="*/ 864096 w 864096"/>
                <a:gd name="connsiteY2" fmla="*/ 432048 h 432048"/>
                <a:gd name="connsiteX3" fmla="*/ 0 w 864096"/>
                <a:gd name="connsiteY3" fmla="*/ 432048 h 432048"/>
                <a:gd name="connsiteX4" fmla="*/ 0 w 864096"/>
                <a:gd name="connsiteY4" fmla="*/ 0 h 43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432048">
                  <a:moveTo>
                    <a:pt x="0" y="0"/>
                  </a:moveTo>
                  <a:lnTo>
                    <a:pt x="864096" y="0"/>
                  </a:lnTo>
                  <a:lnTo>
                    <a:pt x="864096" y="432048"/>
                  </a:lnTo>
                  <a:lnTo>
                    <a:pt x="0" y="43204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hu-HU" sz="2400" dirty="0" smtClean="0"/>
                <a:t>1000</a:t>
              </a:r>
              <a:endParaRPr lang="hu-HU" sz="2400" dirty="0"/>
            </a:p>
          </p:txBody>
        </p:sp>
        <p:sp>
          <p:nvSpPr>
            <p:cNvPr id="25" name="Szövegdoboz 24"/>
            <p:cNvSpPr txBox="1"/>
            <p:nvPr/>
          </p:nvSpPr>
          <p:spPr>
            <a:xfrm rot="16200000">
              <a:off x="1014190" y="4620790"/>
              <a:ext cx="792088" cy="424732"/>
            </a:xfrm>
            <a:custGeom>
              <a:avLst/>
              <a:gdLst>
                <a:gd name="connsiteX0" fmla="*/ 0 w 792088"/>
                <a:gd name="connsiteY0" fmla="*/ 0 h 424732"/>
                <a:gd name="connsiteX1" fmla="*/ 792088 w 792088"/>
                <a:gd name="connsiteY1" fmla="*/ 0 h 424732"/>
                <a:gd name="connsiteX2" fmla="*/ 792088 w 792088"/>
                <a:gd name="connsiteY2" fmla="*/ 424732 h 424732"/>
                <a:gd name="connsiteX3" fmla="*/ 0 w 792088"/>
                <a:gd name="connsiteY3" fmla="*/ 424732 h 424732"/>
                <a:gd name="connsiteX4" fmla="*/ 0 w 792088"/>
                <a:gd name="connsiteY4" fmla="*/ 0 h 42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2088" h="424732">
                  <a:moveTo>
                    <a:pt x="0" y="0"/>
                  </a:moveTo>
                  <a:lnTo>
                    <a:pt x="792088" y="0"/>
                  </a:lnTo>
                  <a:lnTo>
                    <a:pt x="792088" y="424732"/>
                  </a:lnTo>
                  <a:lnTo>
                    <a:pt x="0" y="42473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hu-HU" sz="2400" dirty="0" smtClean="0"/>
                <a:t>700</a:t>
              </a:r>
              <a:endParaRPr lang="hu-HU" sz="2400" dirty="0"/>
            </a:p>
          </p:txBody>
        </p:sp>
        <p:cxnSp>
          <p:nvCxnSpPr>
            <p:cNvPr id="27" name="Egyenes összekötő 26"/>
            <p:cNvCxnSpPr>
              <a:stCxn id="25" idx="2"/>
              <a:endCxn id="13" idx="35"/>
            </p:cNvCxnSpPr>
            <p:nvPr/>
          </p:nvCxnSpPr>
          <p:spPr>
            <a:xfrm>
              <a:off x="1622600" y="4833156"/>
              <a:ext cx="5105728" cy="106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gyenes összekötő 28"/>
            <p:cNvCxnSpPr>
              <a:stCxn id="24" idx="2"/>
              <a:endCxn id="13" idx="29"/>
            </p:cNvCxnSpPr>
            <p:nvPr/>
          </p:nvCxnSpPr>
          <p:spPr>
            <a:xfrm>
              <a:off x="1629916" y="4005064"/>
              <a:ext cx="4338122" cy="553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1" name="Picture 7" descr="Képtalálat a következőre: „kártevő piktogram”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6873" t="39518" r="77664" b="45019"/>
          <a:stretch>
            <a:fillRect/>
          </a:stretch>
        </p:blipFill>
        <p:spPr bwMode="auto">
          <a:xfrm>
            <a:off x="5014292" y="2002908"/>
            <a:ext cx="648000" cy="648000"/>
          </a:xfrm>
          <a:prstGeom prst="ellipse">
            <a:avLst/>
          </a:prstGeom>
          <a:ln w="63500" cap="rnd">
            <a:solidFill>
              <a:schemeClr val="accent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3" name="Picture 9" descr="Képtalálat a következőre: „gyümölcsszüret piktogram”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8388" y="1991695"/>
            <a:ext cx="648000" cy="669600"/>
          </a:xfrm>
          <a:prstGeom prst="rect">
            <a:avLst/>
          </a:prstGeom>
          <a:noFill/>
        </p:spPr>
      </p:pic>
      <p:grpSp>
        <p:nvGrpSpPr>
          <p:cNvPr id="69" name="Csoportba foglalás 68"/>
          <p:cNvGrpSpPr/>
          <p:nvPr/>
        </p:nvGrpSpPr>
        <p:grpSpPr>
          <a:xfrm>
            <a:off x="8686700" y="4869160"/>
            <a:ext cx="648000" cy="669600"/>
            <a:chOff x="9190756" y="4005064"/>
            <a:chExt cx="648000" cy="669600"/>
          </a:xfrm>
        </p:grpSpPr>
        <p:pic>
          <p:nvPicPr>
            <p:cNvPr id="53" name="Picture 9" descr="Képtalálat a következőre: „gyümölcsszüret piktogram”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90756" y="4005064"/>
              <a:ext cx="648000" cy="669600"/>
            </a:xfrm>
            <a:prstGeom prst="rect">
              <a:avLst/>
            </a:prstGeom>
            <a:noFill/>
          </p:spPr>
        </p:pic>
        <p:cxnSp>
          <p:nvCxnSpPr>
            <p:cNvPr id="55" name="Egyenes összekötő 54"/>
            <p:cNvCxnSpPr/>
            <p:nvPr/>
          </p:nvCxnSpPr>
          <p:spPr>
            <a:xfrm flipV="1">
              <a:off x="9262764" y="4077072"/>
              <a:ext cx="504056" cy="504056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035" name="Picture 11" descr="Kapcsolódó kép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60390" t="58153" r="17244" b="8297"/>
          <a:stretch>
            <a:fillRect/>
          </a:stretch>
        </p:blipFill>
        <p:spPr bwMode="auto">
          <a:xfrm>
            <a:off x="6670476" y="1666900"/>
            <a:ext cx="648000" cy="9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" name="Kép 70" descr="robust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42284" y="4581128"/>
            <a:ext cx="1620000" cy="1078043"/>
          </a:xfrm>
          <a:prstGeom prst="rect">
            <a:avLst/>
          </a:prstGeom>
        </p:spPr>
      </p:pic>
      <p:pic>
        <p:nvPicPr>
          <p:cNvPr id="72" name="Kép 71" descr="arabic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22004" y="1988840"/>
            <a:ext cx="1620000" cy="1080540"/>
          </a:xfrm>
          <a:prstGeom prst="rect">
            <a:avLst/>
          </a:prstGeom>
        </p:spPr>
      </p:pic>
      <p:grpSp>
        <p:nvGrpSpPr>
          <p:cNvPr id="51" name="Csoportba foglalás 50"/>
          <p:cNvGrpSpPr/>
          <p:nvPr/>
        </p:nvGrpSpPr>
        <p:grpSpPr>
          <a:xfrm>
            <a:off x="5446340" y="2636912"/>
            <a:ext cx="792088" cy="662880"/>
            <a:chOff x="7570955" y="1628800"/>
            <a:chExt cx="792088" cy="662880"/>
          </a:xfrm>
        </p:grpSpPr>
        <p:pic>
          <p:nvPicPr>
            <p:cNvPr id="32" name="Kép 31" descr="images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78588" y="1628800"/>
              <a:ext cx="360000" cy="459495"/>
            </a:xfrm>
            <a:prstGeom prst="rect">
              <a:avLst/>
            </a:prstGeom>
          </p:spPr>
        </p:pic>
        <p:sp>
          <p:nvSpPr>
            <p:cNvPr id="78" name="Szövegdoboz 77"/>
            <p:cNvSpPr txBox="1"/>
            <p:nvPr/>
          </p:nvSpPr>
          <p:spPr>
            <a:xfrm>
              <a:off x="7570955" y="2060848"/>
              <a:ext cx="792088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hu-HU" sz="1000" dirty="0" smtClean="0">
                  <a:ln>
                    <a:solidFill>
                      <a:srgbClr val="000000"/>
                    </a:solidFill>
                  </a:ln>
                  <a:latin typeface="Arial" pitchFamily="34" charset="0"/>
                  <a:cs typeface="Arial" pitchFamily="34" charset="0"/>
                </a:rPr>
                <a:t>0,3 -1,5%</a:t>
              </a:r>
              <a:endParaRPr lang="hu-HU" sz="1000" dirty="0">
                <a:ln>
                  <a:solidFill>
                    <a:srgbClr val="000000"/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2" name="Csoportba foglalás 51"/>
          <p:cNvGrpSpPr/>
          <p:nvPr/>
        </p:nvGrpSpPr>
        <p:grpSpPr>
          <a:xfrm>
            <a:off x="6209708" y="2780928"/>
            <a:ext cx="748800" cy="518864"/>
            <a:chOff x="8266527" y="1772816"/>
            <a:chExt cx="748800" cy="518864"/>
          </a:xfrm>
        </p:grpSpPr>
        <p:pic>
          <p:nvPicPr>
            <p:cNvPr id="75" name="Picture 19" descr="Képtalálat a következőre: „hőmérő ábra”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 l="41236" t="5154" r="41583" b="5501"/>
            <a:stretch>
              <a:fillRect/>
            </a:stretch>
          </p:blipFill>
          <p:spPr bwMode="auto">
            <a:xfrm rot="5400000" flipV="1">
              <a:off x="8568927" y="1470416"/>
              <a:ext cx="144000" cy="748800"/>
            </a:xfrm>
            <a:prstGeom prst="rect">
              <a:avLst/>
            </a:prstGeom>
            <a:noFill/>
          </p:spPr>
        </p:pic>
        <p:sp>
          <p:nvSpPr>
            <p:cNvPr id="80" name="Szövegdoboz 79"/>
            <p:cNvSpPr txBox="1"/>
            <p:nvPr/>
          </p:nvSpPr>
          <p:spPr>
            <a:xfrm>
              <a:off x="8278402" y="2060848"/>
              <a:ext cx="731955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hu-HU" sz="1000" dirty="0" smtClean="0">
                  <a:ln>
                    <a:solidFill>
                      <a:srgbClr val="000000"/>
                    </a:solidFill>
                  </a:ln>
                  <a:latin typeface="Arial" pitchFamily="34" charset="0"/>
                  <a:cs typeface="Arial" pitchFamily="34" charset="0"/>
                </a:rPr>
                <a:t>15 - 24 ℃</a:t>
              </a:r>
              <a:endParaRPr lang="hu-HU" sz="1000" dirty="0">
                <a:ln>
                  <a:solidFill>
                    <a:srgbClr val="000000"/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" name="Csoportba foglalás 48"/>
          <p:cNvGrpSpPr/>
          <p:nvPr/>
        </p:nvGrpSpPr>
        <p:grpSpPr>
          <a:xfrm>
            <a:off x="7246540" y="5517232"/>
            <a:ext cx="720080" cy="662880"/>
            <a:chOff x="3021060" y="4293096"/>
            <a:chExt cx="720080" cy="662880"/>
          </a:xfrm>
        </p:grpSpPr>
        <p:pic>
          <p:nvPicPr>
            <p:cNvPr id="73" name="Kép 72" descr="images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42124" y="4293096"/>
              <a:ext cx="360000" cy="459495"/>
            </a:xfrm>
            <a:prstGeom prst="rect">
              <a:avLst/>
            </a:prstGeom>
          </p:spPr>
        </p:pic>
        <p:sp>
          <p:nvSpPr>
            <p:cNvPr id="81" name="Szövegdoboz 80"/>
            <p:cNvSpPr txBox="1"/>
            <p:nvPr/>
          </p:nvSpPr>
          <p:spPr>
            <a:xfrm>
              <a:off x="3021060" y="4725144"/>
              <a:ext cx="72008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hu-HU" sz="1000" dirty="0" smtClean="0">
                  <a:ln>
                    <a:solidFill>
                      <a:srgbClr val="000000"/>
                    </a:solidFill>
                  </a:ln>
                  <a:latin typeface="Arial" pitchFamily="34" charset="0"/>
                  <a:cs typeface="Arial" pitchFamily="34" charset="0"/>
                </a:rPr>
                <a:t>1,5 - 4%</a:t>
              </a:r>
              <a:endParaRPr lang="hu-HU" sz="1000" dirty="0">
                <a:ln>
                  <a:solidFill>
                    <a:srgbClr val="000000"/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Csoportba foglalás 49"/>
          <p:cNvGrpSpPr/>
          <p:nvPr/>
        </p:nvGrpSpPr>
        <p:grpSpPr>
          <a:xfrm>
            <a:off x="8110636" y="5661248"/>
            <a:ext cx="869066" cy="518864"/>
            <a:chOff x="3761436" y="4437112"/>
            <a:chExt cx="869066" cy="518864"/>
          </a:xfrm>
        </p:grpSpPr>
        <p:pic>
          <p:nvPicPr>
            <p:cNvPr id="1043" name="Picture 19" descr="Képtalálat a következőre: „hőmérő ábra”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 l="41236" t="5154" r="41583" b="5501"/>
            <a:stretch>
              <a:fillRect/>
            </a:stretch>
          </p:blipFill>
          <p:spPr bwMode="auto">
            <a:xfrm rot="5400000" flipV="1">
              <a:off x="4063836" y="4134712"/>
              <a:ext cx="144000" cy="748800"/>
            </a:xfrm>
            <a:prstGeom prst="rect">
              <a:avLst/>
            </a:prstGeom>
            <a:noFill/>
          </p:spPr>
        </p:pic>
        <p:sp>
          <p:nvSpPr>
            <p:cNvPr id="84" name="Szövegdoboz 83"/>
            <p:cNvSpPr txBox="1"/>
            <p:nvPr/>
          </p:nvSpPr>
          <p:spPr>
            <a:xfrm>
              <a:off x="3766406" y="4725144"/>
              <a:ext cx="864096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hu-HU" sz="1000" dirty="0" smtClean="0">
                  <a:ln>
                    <a:solidFill>
                      <a:srgbClr val="000000"/>
                    </a:solidFill>
                  </a:ln>
                  <a:latin typeface="Arial" pitchFamily="34" charset="0"/>
                  <a:cs typeface="Arial" pitchFamily="34" charset="0"/>
                </a:rPr>
                <a:t>24 – 30 ℃</a:t>
              </a:r>
              <a:endParaRPr lang="hu-HU" sz="1000" dirty="0">
                <a:ln>
                  <a:solidFill>
                    <a:srgbClr val="000000"/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9" name="Csoportba foglalás 78"/>
          <p:cNvGrpSpPr/>
          <p:nvPr/>
        </p:nvGrpSpPr>
        <p:grpSpPr>
          <a:xfrm>
            <a:off x="9622804" y="4549229"/>
            <a:ext cx="648072" cy="1040011"/>
            <a:chOff x="9622804" y="4549229"/>
            <a:chExt cx="648072" cy="1040011"/>
          </a:xfrm>
        </p:grpSpPr>
        <p:grpSp>
          <p:nvGrpSpPr>
            <p:cNvPr id="70" name="Csoportba foglalás 69"/>
            <p:cNvGrpSpPr/>
            <p:nvPr/>
          </p:nvGrpSpPr>
          <p:grpSpPr>
            <a:xfrm>
              <a:off x="9622804" y="4581128"/>
              <a:ext cx="648072" cy="1008112"/>
              <a:chOff x="10054852" y="3717032"/>
              <a:chExt cx="648072" cy="1008112"/>
            </a:xfrm>
          </p:grpSpPr>
          <p:pic>
            <p:nvPicPr>
              <p:cNvPr id="57" name="Picture 11" descr="Kapcsolódó kép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60390" t="58153" r="17244" b="8297"/>
              <a:stretch>
                <a:fillRect/>
              </a:stretch>
            </p:blipFill>
            <p:spPr bwMode="auto">
              <a:xfrm>
                <a:off x="10054852" y="3717032"/>
                <a:ext cx="648000" cy="9720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cxnSp>
            <p:nvCxnSpPr>
              <p:cNvPr id="59" name="Egyenes összekötő 58"/>
              <p:cNvCxnSpPr/>
              <p:nvPr/>
            </p:nvCxnSpPr>
            <p:spPr>
              <a:xfrm flipV="1">
                <a:off x="10054852" y="3717032"/>
                <a:ext cx="648072" cy="1008112"/>
              </a:xfrm>
              <a:prstGeom prst="line">
                <a:avLst/>
              </a:prstGeom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Egyenes összekötő 55"/>
            <p:cNvCxnSpPr/>
            <p:nvPr/>
          </p:nvCxnSpPr>
          <p:spPr>
            <a:xfrm flipV="1">
              <a:off x="9622804" y="4549229"/>
              <a:ext cx="648072" cy="1008112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Csoportba foglalás 76"/>
          <p:cNvGrpSpPr/>
          <p:nvPr/>
        </p:nvGrpSpPr>
        <p:grpSpPr>
          <a:xfrm>
            <a:off x="7750596" y="4869160"/>
            <a:ext cx="648000" cy="648000"/>
            <a:chOff x="7750596" y="4869160"/>
            <a:chExt cx="648000" cy="648000"/>
          </a:xfrm>
        </p:grpSpPr>
        <p:pic>
          <p:nvPicPr>
            <p:cNvPr id="58" name="Picture 7" descr="Képtalálat a következőre: „kártevő piktogram”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6873" t="39518" r="77664" b="45019"/>
            <a:stretch>
              <a:fillRect/>
            </a:stretch>
          </p:blipFill>
          <p:spPr bwMode="auto">
            <a:xfrm>
              <a:off x="7750596" y="4869160"/>
              <a:ext cx="648000" cy="648000"/>
            </a:xfrm>
            <a:prstGeom prst="ellipse">
              <a:avLst/>
            </a:prstGeom>
            <a:ln w="63500" cap="rnd">
              <a:solidFill>
                <a:schemeClr val="accent6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61" name="Egyenes összekötő 60"/>
            <p:cNvCxnSpPr>
              <a:stCxn id="58" idx="3"/>
              <a:endCxn id="58" idx="7"/>
            </p:cNvCxnSpPr>
            <p:nvPr/>
          </p:nvCxnSpPr>
          <p:spPr>
            <a:xfrm flipV="1">
              <a:off x="7845493" y="4964057"/>
              <a:ext cx="458206" cy="458206"/>
            </a:xfrm>
            <a:prstGeom prst="line">
              <a:avLst/>
            </a:prstGeom>
            <a:ln w="28575">
              <a:solidFill>
                <a:srgbClr val="AE60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Csoportba foglalás 73"/>
          <p:cNvGrpSpPr/>
          <p:nvPr/>
        </p:nvGrpSpPr>
        <p:grpSpPr>
          <a:xfrm>
            <a:off x="3934172" y="1674908"/>
            <a:ext cx="1224136" cy="1133733"/>
            <a:chOff x="3934172" y="1674908"/>
            <a:chExt cx="1224136" cy="1133733"/>
          </a:xfrm>
        </p:grpSpPr>
        <p:graphicFrame>
          <p:nvGraphicFramePr>
            <p:cNvPr id="62" name="Diagram 61"/>
            <p:cNvGraphicFramePr>
              <a:graphicFrameLocks noChangeAspect="1"/>
            </p:cNvGraphicFramePr>
            <p:nvPr/>
          </p:nvGraphicFramePr>
          <p:xfrm>
            <a:off x="3934172" y="1844824"/>
            <a:ext cx="1116000" cy="9638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sp>
          <p:nvSpPr>
            <p:cNvPr id="66" name="Szövegdoboz 65"/>
            <p:cNvSpPr txBox="1"/>
            <p:nvPr/>
          </p:nvSpPr>
          <p:spPr>
            <a:xfrm>
              <a:off x="4294212" y="1674908"/>
              <a:ext cx="864096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hu-HU" sz="1600" b="1" dirty="0" smtClean="0">
                  <a:solidFill>
                    <a:srgbClr val="000000"/>
                  </a:solidFill>
                </a:rPr>
                <a:t>70%</a:t>
              </a:r>
              <a:endParaRPr lang="hu-HU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6" name="Csoportba foglalás 75"/>
          <p:cNvGrpSpPr/>
          <p:nvPr/>
        </p:nvGrpSpPr>
        <p:grpSpPr>
          <a:xfrm>
            <a:off x="6526460" y="4483220"/>
            <a:ext cx="1260000" cy="1238724"/>
            <a:chOff x="6526460" y="4483220"/>
            <a:chExt cx="1260000" cy="1238724"/>
          </a:xfrm>
        </p:grpSpPr>
        <p:graphicFrame>
          <p:nvGraphicFramePr>
            <p:cNvPr id="65" name="Diagram 64"/>
            <p:cNvGraphicFramePr>
              <a:graphicFrameLocks noChangeAspect="1"/>
            </p:cNvGraphicFramePr>
            <p:nvPr/>
          </p:nvGraphicFramePr>
          <p:xfrm>
            <a:off x="6526460" y="4725144"/>
            <a:ext cx="1260000" cy="996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sp>
          <p:nvSpPr>
            <p:cNvPr id="68" name="Szövegdoboz 67"/>
            <p:cNvSpPr txBox="1"/>
            <p:nvPr/>
          </p:nvSpPr>
          <p:spPr>
            <a:xfrm>
              <a:off x="6913796" y="4483220"/>
              <a:ext cx="792088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hu-HU" sz="1600" b="1" dirty="0" smtClean="0">
                  <a:solidFill>
                    <a:srgbClr val="000000"/>
                  </a:solidFill>
                </a:rPr>
                <a:t>30%</a:t>
              </a:r>
              <a:endParaRPr lang="hu-HU" sz="1600" b="1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Kávétermelő országok</a:t>
            </a:r>
            <a:endParaRPr lang="hu-HU" b="1" dirty="0"/>
          </a:p>
        </p:txBody>
      </p:sp>
      <p:pic>
        <p:nvPicPr>
          <p:cNvPr id="5" name="Kép 4" descr="kávétermelő ország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9004" y="1628800"/>
            <a:ext cx="8244000" cy="462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2387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8883" y="476672"/>
            <a:ext cx="975106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6700" dirty="0" smtClean="0"/>
              <a:t>Afrika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22945" y="1340768"/>
            <a:ext cx="4769806" cy="711200"/>
          </a:xfrm>
        </p:spPr>
        <p:txBody>
          <a:bodyPr>
            <a:normAutofit/>
          </a:bodyPr>
          <a:lstStyle/>
          <a:p>
            <a:pPr algn="ctr"/>
            <a:r>
              <a:rPr lang="hu-HU" sz="4000" dirty="0" smtClean="0"/>
              <a:t>Etiópia</a:t>
            </a:r>
            <a:endParaRPr lang="hu-HU" sz="400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18883" y="1916832"/>
            <a:ext cx="4773956" cy="3556000"/>
          </a:xfrm>
        </p:spPr>
        <p:txBody>
          <a:bodyPr/>
          <a:lstStyle/>
          <a:p>
            <a:r>
              <a:rPr lang="hu-HU" dirty="0" smtClean="0"/>
              <a:t>A kávé őshazája</a:t>
            </a:r>
          </a:p>
          <a:p>
            <a:r>
              <a:rPr lang="hu-HU" dirty="0" smtClean="0"/>
              <a:t>Legnagyobb exportőr</a:t>
            </a:r>
          </a:p>
          <a:p>
            <a:r>
              <a:rPr lang="hu-HU" dirty="0" smtClean="0"/>
              <a:t>Többségben </a:t>
            </a:r>
            <a:r>
              <a:rPr lang="hu-HU" dirty="0" err="1" smtClean="0"/>
              <a:t>arabica</a:t>
            </a:r>
            <a:r>
              <a:rPr lang="hu-HU" dirty="0" smtClean="0"/>
              <a:t> kávé a legmagasabb minőségben</a:t>
            </a:r>
          </a:p>
          <a:p>
            <a:r>
              <a:rPr lang="hu-HU" dirty="0" smtClean="0"/>
              <a:t>Erős karakteres savak, jellegzetes aromajegyek, gyümölcsösség</a:t>
            </a:r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00049" y="1340768"/>
            <a:ext cx="4769806" cy="711200"/>
          </a:xfrm>
        </p:spPr>
        <p:txBody>
          <a:bodyPr>
            <a:normAutofit/>
          </a:bodyPr>
          <a:lstStyle/>
          <a:p>
            <a:pPr algn="ctr"/>
            <a:r>
              <a:rPr lang="hu-HU" sz="4000" dirty="0" smtClean="0"/>
              <a:t>Kenya</a:t>
            </a:r>
            <a:endParaRPr lang="hu-HU" sz="4000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5986" y="1916832"/>
            <a:ext cx="4773956" cy="3556000"/>
          </a:xfrm>
        </p:spPr>
        <p:txBody>
          <a:bodyPr/>
          <a:lstStyle/>
          <a:p>
            <a:r>
              <a:rPr lang="hu-HU" dirty="0" smtClean="0"/>
              <a:t>Környezettudatos termesztés és kerülik a vegyszeres cserjeápolást</a:t>
            </a:r>
          </a:p>
          <a:p>
            <a:r>
              <a:rPr lang="hu-HU" dirty="0" smtClean="0"/>
              <a:t>Arabica kávé:</a:t>
            </a:r>
          </a:p>
          <a:p>
            <a:pPr lvl="1">
              <a:buFont typeface="Wingdings" pitchFamily="2" charset="2"/>
              <a:buChar char="§"/>
            </a:pPr>
            <a:r>
              <a:rPr lang="hu-HU" dirty="0" smtClean="0"/>
              <a:t>Telt íz</a:t>
            </a:r>
          </a:p>
          <a:p>
            <a:pPr lvl="1">
              <a:buFont typeface="Wingdings" pitchFamily="2" charset="2"/>
              <a:buChar char="§"/>
            </a:pPr>
            <a:r>
              <a:rPr lang="hu-HU" dirty="0" smtClean="0"/>
              <a:t>Jellegzetes aroma</a:t>
            </a:r>
          </a:p>
          <a:p>
            <a:pPr lvl="1">
              <a:buFont typeface="Wingdings" pitchFamily="2" charset="2"/>
              <a:buChar char="§"/>
            </a:pPr>
            <a:r>
              <a:rPr lang="hu-HU" dirty="0" smtClean="0"/>
              <a:t>Jelentős savtartalom</a:t>
            </a:r>
            <a:endParaRPr lang="hu-HU" dirty="0"/>
          </a:p>
        </p:txBody>
      </p:sp>
      <p:pic>
        <p:nvPicPr>
          <p:cNvPr id="7" name="Kép 6" descr="etióp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820" y="4293096"/>
            <a:ext cx="3096344" cy="1944216"/>
          </a:xfrm>
          <a:prstGeom prst="rect">
            <a:avLst/>
          </a:prstGeom>
        </p:spPr>
      </p:pic>
      <p:pic>
        <p:nvPicPr>
          <p:cNvPr id="8" name="Kép 7" descr="keny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6660" y="4149080"/>
            <a:ext cx="3096000" cy="206658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  <p:bldP spid="5" grpId="0" build="p"/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8883" y="44624"/>
            <a:ext cx="9751060" cy="1168400"/>
          </a:xfrm>
        </p:spPr>
        <p:txBody>
          <a:bodyPr>
            <a:normAutofit/>
          </a:bodyPr>
          <a:lstStyle/>
          <a:p>
            <a:pPr algn="ctr"/>
            <a:r>
              <a:rPr lang="hu-HU" sz="6000" dirty="0" smtClean="0"/>
              <a:t>Dél - Amerika</a:t>
            </a:r>
            <a:endParaRPr lang="hu-HU" sz="60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22945" y="1052736"/>
            <a:ext cx="4769806" cy="711200"/>
          </a:xfrm>
        </p:spPr>
        <p:txBody>
          <a:bodyPr/>
          <a:lstStyle/>
          <a:p>
            <a:pPr algn="ctr"/>
            <a:r>
              <a:rPr lang="hu-HU" sz="4000" dirty="0" smtClean="0"/>
              <a:t>Brazília</a:t>
            </a:r>
            <a:endParaRPr lang="hu-HU" sz="400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00049" y="1052736"/>
            <a:ext cx="4769806" cy="711200"/>
          </a:xfrm>
        </p:spPr>
        <p:txBody>
          <a:bodyPr>
            <a:normAutofit/>
          </a:bodyPr>
          <a:lstStyle/>
          <a:p>
            <a:pPr algn="ctr"/>
            <a:r>
              <a:rPr lang="hu-HU" sz="4000" dirty="0" smtClean="0"/>
              <a:t>Kolumbia</a:t>
            </a:r>
            <a:endParaRPr lang="hu-HU" sz="4000" dirty="0"/>
          </a:p>
        </p:txBody>
      </p:sp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1218883" y="1745208"/>
            <a:ext cx="4773956" cy="3556000"/>
          </a:xfrm>
        </p:spPr>
        <p:txBody>
          <a:bodyPr/>
          <a:lstStyle/>
          <a:p>
            <a:r>
              <a:rPr lang="hu-HU" dirty="0" smtClean="0"/>
              <a:t>Dél-Amerika legnagyobb kávétermelője</a:t>
            </a:r>
          </a:p>
          <a:p>
            <a:r>
              <a:rPr lang="hu-HU" dirty="0" smtClean="0"/>
              <a:t>600-1200 méter közötti ültetvények</a:t>
            </a:r>
          </a:p>
          <a:p>
            <a:r>
              <a:rPr lang="hu-HU" dirty="0" smtClean="0"/>
              <a:t>A termelés minden fázisa gépesített</a:t>
            </a:r>
          </a:p>
          <a:p>
            <a:endParaRPr lang="hu-HU" dirty="0"/>
          </a:p>
        </p:txBody>
      </p:sp>
      <p:sp>
        <p:nvSpPr>
          <p:cNvPr id="11" name="Tartalom helye 10"/>
          <p:cNvSpPr>
            <a:spLocks noGrp="1"/>
          </p:cNvSpPr>
          <p:nvPr>
            <p:ph sz="quarter" idx="4"/>
          </p:nvPr>
        </p:nvSpPr>
        <p:spPr>
          <a:xfrm>
            <a:off x="6195986" y="1745208"/>
            <a:ext cx="4773956" cy="3556000"/>
          </a:xfrm>
        </p:spPr>
        <p:txBody>
          <a:bodyPr/>
          <a:lstStyle/>
          <a:p>
            <a:r>
              <a:rPr lang="hu-HU" dirty="0" smtClean="0"/>
              <a:t>Arabica kávé</a:t>
            </a:r>
          </a:p>
          <a:p>
            <a:r>
              <a:rPr lang="hu-HU" dirty="0" smtClean="0"/>
              <a:t>Közepesen testes, gyümölcsös, nem túlzóan savas</a:t>
            </a:r>
            <a:endParaRPr lang="hu-HU" dirty="0"/>
          </a:p>
        </p:txBody>
      </p:sp>
      <p:pic>
        <p:nvPicPr>
          <p:cNvPr id="12" name="Kép 11" descr="brazíl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5860" y="3933056"/>
            <a:ext cx="2952000" cy="2066400"/>
          </a:xfrm>
          <a:prstGeom prst="rect">
            <a:avLst/>
          </a:prstGeom>
        </p:spPr>
      </p:pic>
      <p:pic>
        <p:nvPicPr>
          <p:cNvPr id="14" name="Kép 13" descr="kolumb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7597" y="3861048"/>
            <a:ext cx="3131391" cy="20880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8883" y="44624"/>
            <a:ext cx="9751060" cy="1168400"/>
          </a:xfrm>
        </p:spPr>
        <p:txBody>
          <a:bodyPr>
            <a:normAutofit/>
          </a:bodyPr>
          <a:lstStyle/>
          <a:p>
            <a:pPr algn="ctr"/>
            <a:r>
              <a:rPr lang="hu-HU" sz="6000" dirty="0" smtClean="0"/>
              <a:t>Közép - Amerika</a:t>
            </a:r>
            <a:endParaRPr lang="hu-HU" sz="60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22945" y="1124744"/>
            <a:ext cx="4769806" cy="711200"/>
          </a:xfrm>
        </p:spPr>
        <p:txBody>
          <a:bodyPr>
            <a:normAutofit/>
          </a:bodyPr>
          <a:lstStyle/>
          <a:p>
            <a:pPr algn="ctr"/>
            <a:r>
              <a:rPr lang="hu-HU" sz="4000" dirty="0" smtClean="0"/>
              <a:t>Costa Rica</a:t>
            </a:r>
            <a:endParaRPr lang="hu-HU" sz="400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00049" y="1124744"/>
            <a:ext cx="4769806" cy="711200"/>
          </a:xfrm>
        </p:spPr>
        <p:txBody>
          <a:bodyPr>
            <a:normAutofit/>
          </a:bodyPr>
          <a:lstStyle/>
          <a:p>
            <a:pPr algn="ctr"/>
            <a:r>
              <a:rPr lang="hu-HU" sz="4000" dirty="0" smtClean="0"/>
              <a:t>Guatemala</a:t>
            </a:r>
            <a:endParaRPr lang="hu-HU" sz="4000" dirty="0"/>
          </a:p>
        </p:txBody>
      </p:sp>
      <p:sp>
        <p:nvSpPr>
          <p:cNvPr id="9" name="Tartalom helye 8"/>
          <p:cNvSpPr>
            <a:spLocks noGrp="1"/>
          </p:cNvSpPr>
          <p:nvPr>
            <p:ph sz="half" idx="2"/>
          </p:nvPr>
        </p:nvSpPr>
        <p:spPr>
          <a:xfrm>
            <a:off x="1218883" y="1772816"/>
            <a:ext cx="4773956" cy="3556000"/>
          </a:xfrm>
        </p:spPr>
        <p:txBody>
          <a:bodyPr/>
          <a:lstStyle/>
          <a:p>
            <a:r>
              <a:rPr lang="hu-HU" dirty="0" smtClean="0"/>
              <a:t>Arabica kávé, a robusta termesztését törvény tiltja</a:t>
            </a:r>
          </a:p>
          <a:p>
            <a:r>
              <a:rPr lang="hu-HU" dirty="0" smtClean="0"/>
              <a:t>Vulkanikus talaj</a:t>
            </a:r>
          </a:p>
          <a:p>
            <a:r>
              <a:rPr lang="hu-HU" dirty="0" smtClean="0"/>
              <a:t>Kiegyensúlyozott, aromás íz</a:t>
            </a:r>
            <a:endParaRPr lang="hu-HU" dirty="0"/>
          </a:p>
        </p:txBody>
      </p:sp>
      <p:sp>
        <p:nvSpPr>
          <p:cNvPr id="10" name="Tartalom helye 9"/>
          <p:cNvSpPr>
            <a:spLocks noGrp="1"/>
          </p:cNvSpPr>
          <p:nvPr>
            <p:ph sz="quarter" idx="4"/>
          </p:nvPr>
        </p:nvSpPr>
        <p:spPr>
          <a:xfrm>
            <a:off x="6195986" y="1772816"/>
            <a:ext cx="4773956" cy="3556000"/>
          </a:xfrm>
        </p:spPr>
        <p:txBody>
          <a:bodyPr/>
          <a:lstStyle/>
          <a:p>
            <a:r>
              <a:rPr lang="hu-HU" dirty="0" smtClean="0"/>
              <a:t>Finom, fűszeres, jól felismerhető savas jegyekkel</a:t>
            </a:r>
          </a:p>
          <a:p>
            <a:r>
              <a:rPr lang="hu-HU" dirty="0" smtClean="0"/>
              <a:t>Nyolc nagy eredetvédett terület</a:t>
            </a:r>
          </a:p>
          <a:p>
            <a:r>
              <a:rPr lang="hu-HU" dirty="0" smtClean="0"/>
              <a:t>Kizárólag </a:t>
            </a:r>
            <a:r>
              <a:rPr lang="hu-HU" dirty="0" err="1" smtClean="0"/>
              <a:t>arabica</a:t>
            </a:r>
            <a:r>
              <a:rPr lang="hu-HU" dirty="0" smtClean="0"/>
              <a:t> kávé</a:t>
            </a:r>
            <a:endParaRPr lang="hu-HU" dirty="0"/>
          </a:p>
        </p:txBody>
      </p:sp>
      <p:pic>
        <p:nvPicPr>
          <p:cNvPr id="11" name="Kép 10" descr="costa i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9836" y="3933056"/>
            <a:ext cx="3304850" cy="2088000"/>
          </a:xfrm>
          <a:prstGeom prst="rect">
            <a:avLst/>
          </a:prstGeom>
        </p:spPr>
      </p:pic>
      <p:pic>
        <p:nvPicPr>
          <p:cNvPr id="12" name="Kép 11" descr="guatema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10636" y="3861048"/>
            <a:ext cx="3132000" cy="20880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8883" y="188640"/>
            <a:ext cx="9751060" cy="1123528"/>
          </a:xfrm>
        </p:spPr>
        <p:txBody>
          <a:bodyPr>
            <a:normAutofit/>
          </a:bodyPr>
          <a:lstStyle/>
          <a:p>
            <a:pPr algn="ctr"/>
            <a:r>
              <a:rPr lang="hu-HU" sz="6000" dirty="0" smtClean="0"/>
              <a:t>Ázsia</a:t>
            </a:r>
            <a:endParaRPr lang="hu-HU" sz="60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22945" y="1124744"/>
            <a:ext cx="4769806" cy="711200"/>
          </a:xfrm>
        </p:spPr>
        <p:txBody>
          <a:bodyPr>
            <a:normAutofit/>
          </a:bodyPr>
          <a:lstStyle/>
          <a:p>
            <a:pPr algn="ctr"/>
            <a:r>
              <a:rPr lang="hu-HU" sz="4000" dirty="0" smtClean="0"/>
              <a:t>India</a:t>
            </a:r>
            <a:endParaRPr lang="hu-HU" sz="400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00049" y="1124744"/>
            <a:ext cx="4769806" cy="711200"/>
          </a:xfrm>
        </p:spPr>
        <p:txBody>
          <a:bodyPr>
            <a:normAutofit/>
          </a:bodyPr>
          <a:lstStyle/>
          <a:p>
            <a:pPr algn="ctr"/>
            <a:r>
              <a:rPr lang="hu-HU" sz="4000" dirty="0" smtClean="0"/>
              <a:t>Indonézia</a:t>
            </a:r>
            <a:endParaRPr lang="hu-HU" sz="4000" dirty="0"/>
          </a:p>
        </p:txBody>
      </p:sp>
      <p:sp>
        <p:nvSpPr>
          <p:cNvPr id="9" name="Tartalom helye 8"/>
          <p:cNvSpPr>
            <a:spLocks noGrp="1"/>
          </p:cNvSpPr>
          <p:nvPr>
            <p:ph sz="half" idx="2"/>
          </p:nvPr>
        </p:nvSpPr>
        <p:spPr>
          <a:xfrm>
            <a:off x="1218883" y="1844824"/>
            <a:ext cx="4773956" cy="3556000"/>
          </a:xfrm>
        </p:spPr>
        <p:txBody>
          <a:bodyPr/>
          <a:lstStyle/>
          <a:p>
            <a:r>
              <a:rPr lang="hu-HU" dirty="0" smtClean="0"/>
              <a:t>Cherry, Planton Arabica, Parchment Robusta</a:t>
            </a:r>
          </a:p>
          <a:p>
            <a:r>
              <a:rPr lang="hu-HU" dirty="0" smtClean="0"/>
              <a:t>8 millió ember dolgozik az iparágban</a:t>
            </a:r>
          </a:p>
          <a:p>
            <a:r>
              <a:rPr lang="hu-HU" dirty="0" smtClean="0"/>
              <a:t>120 ezer kávéültetvény</a:t>
            </a:r>
          </a:p>
          <a:p>
            <a:r>
              <a:rPr lang="hu-HU" dirty="0" smtClean="0"/>
              <a:t>Két szüreti időszak</a:t>
            </a:r>
            <a:endParaRPr lang="hu-HU" dirty="0"/>
          </a:p>
        </p:txBody>
      </p:sp>
      <p:sp>
        <p:nvSpPr>
          <p:cNvPr id="10" name="Tartalom helye 9"/>
          <p:cNvSpPr>
            <a:spLocks noGrp="1"/>
          </p:cNvSpPr>
          <p:nvPr>
            <p:ph sz="quarter" idx="4"/>
          </p:nvPr>
        </p:nvSpPr>
        <p:spPr>
          <a:xfrm>
            <a:off x="6195986" y="1844824"/>
            <a:ext cx="4773956" cy="3556000"/>
          </a:xfrm>
        </p:spPr>
        <p:txBody>
          <a:bodyPr/>
          <a:lstStyle/>
          <a:p>
            <a:r>
              <a:rPr lang="hu-HU" dirty="0" smtClean="0"/>
              <a:t>Jáva : fűszeres illatjegyek</a:t>
            </a:r>
          </a:p>
          <a:p>
            <a:r>
              <a:rPr lang="hu-HU" dirty="0" smtClean="0"/>
              <a:t>Szumátra: csokoládés íz jegy</a:t>
            </a:r>
          </a:p>
          <a:p>
            <a:r>
              <a:rPr lang="hu-HU" dirty="0" smtClean="0"/>
              <a:t>Kopi Luwak</a:t>
            </a:r>
            <a:endParaRPr lang="hu-HU" dirty="0"/>
          </a:p>
        </p:txBody>
      </p:sp>
      <p:pic>
        <p:nvPicPr>
          <p:cNvPr id="11" name="Kép 10" descr="ind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9836" y="4149080"/>
            <a:ext cx="3125746" cy="2088000"/>
          </a:xfrm>
          <a:prstGeom prst="rect">
            <a:avLst/>
          </a:prstGeom>
        </p:spPr>
      </p:pic>
      <p:pic>
        <p:nvPicPr>
          <p:cNvPr id="12" name="Kép 11" descr="indonézi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38628" y="4077072"/>
            <a:ext cx="3132000" cy="20880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1804" y="260648"/>
            <a:ext cx="4875529" cy="763488"/>
          </a:xfrm>
        </p:spPr>
        <p:txBody>
          <a:bodyPr/>
          <a:lstStyle/>
          <a:p>
            <a:r>
              <a:rPr lang="hu-HU" dirty="0" smtClean="0"/>
              <a:t>Hol, milyen kávét isznak…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084368" y="476672"/>
            <a:ext cx="4104457" cy="3801132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hu-HU" dirty="0" smtClean="0"/>
              <a:t>Finnország: </a:t>
            </a:r>
            <a:r>
              <a:rPr lang="hu-HU" dirty="0" err="1" smtClean="0"/>
              <a:t>Kaffeost</a:t>
            </a:r>
            <a:endParaRPr lang="hu-HU" dirty="0" smtClean="0"/>
          </a:p>
          <a:p>
            <a:pPr>
              <a:buBlip>
                <a:blip r:embed="rId2"/>
              </a:buBlip>
            </a:pPr>
            <a:r>
              <a:rPr lang="hu-HU" dirty="0" smtClean="0"/>
              <a:t>Olaszország: </a:t>
            </a:r>
            <a:r>
              <a:rPr lang="hu-HU" dirty="0" err="1" smtClean="0"/>
              <a:t>Espresso</a:t>
            </a:r>
            <a:r>
              <a:rPr lang="hu-HU" dirty="0" smtClean="0"/>
              <a:t> Romano</a:t>
            </a:r>
          </a:p>
          <a:p>
            <a:pPr>
              <a:buBlip>
                <a:blip r:embed="rId2"/>
              </a:buBlip>
            </a:pPr>
            <a:r>
              <a:rPr lang="hu-HU" dirty="0" smtClean="0"/>
              <a:t>Írország: Ír kávé</a:t>
            </a:r>
          </a:p>
          <a:p>
            <a:pPr>
              <a:buBlip>
                <a:blip r:embed="rId2"/>
              </a:buBlip>
            </a:pPr>
            <a:r>
              <a:rPr lang="hu-HU" dirty="0" smtClean="0"/>
              <a:t>Görögország: </a:t>
            </a:r>
            <a:r>
              <a:rPr lang="hu-HU" dirty="0" err="1" smtClean="0"/>
              <a:t>Frappé</a:t>
            </a:r>
            <a:endParaRPr lang="hu-HU" dirty="0" smtClean="0"/>
          </a:p>
          <a:p>
            <a:pPr>
              <a:buBlip>
                <a:blip r:embed="rId2"/>
              </a:buBlip>
            </a:pPr>
            <a:r>
              <a:rPr lang="hu-HU" dirty="0" smtClean="0"/>
              <a:t>Spanyolország: </a:t>
            </a:r>
            <a:r>
              <a:rPr lang="hu-HU" dirty="0" err="1" smtClean="0"/>
              <a:t>Cafe</a:t>
            </a:r>
            <a:r>
              <a:rPr lang="hu-HU" dirty="0" smtClean="0"/>
              <a:t> </a:t>
            </a:r>
            <a:r>
              <a:rPr lang="hu-HU" dirty="0" err="1" smtClean="0"/>
              <a:t>Bombon</a:t>
            </a:r>
            <a:endParaRPr lang="hu-HU" dirty="0" smtClean="0"/>
          </a:p>
          <a:p>
            <a:pPr>
              <a:buBlip>
                <a:blip r:embed="rId2"/>
              </a:buBlip>
            </a:pPr>
            <a:r>
              <a:rPr lang="hu-HU" dirty="0" smtClean="0"/>
              <a:t>Franciaország: Café au </a:t>
            </a:r>
            <a:r>
              <a:rPr lang="hu-HU" dirty="0" err="1" smtClean="0"/>
              <a:t>lait</a:t>
            </a:r>
            <a:endParaRPr lang="hu-HU" dirty="0" smtClean="0"/>
          </a:p>
          <a:p>
            <a:pPr>
              <a:buBlip>
                <a:blip r:embed="rId2"/>
              </a:buBlip>
            </a:pPr>
            <a:r>
              <a:rPr lang="hu-HU" dirty="0" smtClean="0"/>
              <a:t> Törökország: Türk </a:t>
            </a:r>
            <a:r>
              <a:rPr lang="hu-HU" dirty="0" err="1" smtClean="0"/>
              <a:t>Kahvesi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11" name="Kép 10" descr="török kávé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8527" y="1611313"/>
            <a:ext cx="3888432" cy="3888432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0280105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PExecutable xmlns="5fce2081-f58c-44ad-b03c-4d426a1b6afa" xsi:nil="true"/>
    <DirectSourceMarket xmlns="5fce2081-f58c-44ad-b03c-4d426a1b6afa">english</DirectSourceMarket>
    <ThumbnailAssetId xmlns="5fce2081-f58c-44ad-b03c-4d426a1b6afa" xsi:nil="true"/>
    <AssetType xmlns="5fce2081-f58c-44ad-b03c-4d426a1b6afa">TP</AssetType>
    <Milestone xmlns="5fce2081-f58c-44ad-b03c-4d426a1b6afa" xsi:nil="true"/>
    <OriginAsset xmlns="5fce2081-f58c-44ad-b03c-4d426a1b6afa" xsi:nil="true"/>
    <TPComponent xmlns="5fce2081-f58c-44ad-b03c-4d426a1b6afa" xsi:nil="true"/>
    <AssetId xmlns="5fce2081-f58c-44ad-b03c-4d426a1b6afa">TP102801058</AssetId>
    <TPFriendlyName xmlns="5fce2081-f58c-44ad-b03c-4d426a1b6afa" xsi:nil="true"/>
    <SourceTitle xmlns="5fce2081-f58c-44ad-b03c-4d426a1b6afa" xsi:nil="true"/>
    <TPApplication xmlns="5fce2081-f58c-44ad-b03c-4d426a1b6afa" xsi:nil="true"/>
    <TPLaunchHelpLink xmlns="5fce2081-f58c-44ad-b03c-4d426a1b6afa" xsi:nil="true"/>
    <OpenTemplate xmlns="5fce2081-f58c-44ad-b03c-4d426a1b6afa">true</OpenTemplate>
    <CrawlForDependencies xmlns="5fce2081-f58c-44ad-b03c-4d426a1b6afa">false</CrawlForDependencies>
    <TrustLevel xmlns="5fce2081-f58c-44ad-b03c-4d426a1b6afa">1 Microsoft Managed Content</TrustLevel>
    <PublishStatusLookup xmlns="5fce2081-f58c-44ad-b03c-4d426a1b6afa">
      <Value>329450</Value>
    </PublishStatusLookup>
    <LocLastLocAttemptVersionLookup xmlns="5fce2081-f58c-44ad-b03c-4d426a1b6afa">148201</LocLastLocAttemptVersionLookup>
    <TemplateTemplateType xmlns="5fce2081-f58c-44ad-b03c-4d426a1b6afa">PowerPoint 12 Default</TemplateTemplateType>
    <IsSearchable xmlns="5fce2081-f58c-44ad-b03c-4d426a1b6afa">true</IsSearchable>
    <TPNamespace xmlns="5fce2081-f58c-44ad-b03c-4d426a1b6afa" xsi:nil="true"/>
    <Markets xmlns="5fce2081-f58c-44ad-b03c-4d426a1b6afa"/>
    <OriginalSourceMarket xmlns="5fce2081-f58c-44ad-b03c-4d426a1b6afa">english</OriginalSourceMarket>
    <TPInstallLocation xmlns="5fce2081-f58c-44ad-b03c-4d426a1b6afa" xsi:nil="true"/>
    <TPAppVersion xmlns="5fce2081-f58c-44ad-b03c-4d426a1b6afa" xsi:nil="true"/>
    <TPCommandLine xmlns="5fce2081-f58c-44ad-b03c-4d426a1b6afa" xsi:nil="true"/>
    <APAuthor xmlns="5fce2081-f58c-44ad-b03c-4d426a1b6afa">
      <UserInfo>
        <DisplayName/>
        <AccountId>1073741823</AccountId>
        <AccountType/>
      </UserInfo>
    </APAuthor>
    <EditorialStatus xmlns="5fce2081-f58c-44ad-b03c-4d426a1b6afa">Complete</EditorialStatus>
    <PublishTargets xmlns="5fce2081-f58c-44ad-b03c-4d426a1b6afa">OfficeOnlineVNext</PublishTargets>
    <TPLaunchHelpLinkType xmlns="5fce2081-f58c-44ad-b03c-4d426a1b6afa">Template</TPLaunchHelpLinkType>
    <OriginalRelease xmlns="5fce2081-f58c-44ad-b03c-4d426a1b6afa">14</OriginalRelease>
    <AssetStart xmlns="5fce2081-f58c-44ad-b03c-4d426a1b6afa">2011-12-12T21:37:00+00:00</AssetStart>
    <TPClientViewer xmlns="5fce2081-f58c-44ad-b03c-4d426a1b6afa" xsi:nil="true"/>
    <CSXHash xmlns="5fce2081-f58c-44ad-b03c-4d426a1b6afa" xsi:nil="true"/>
    <IsDeleted xmlns="5fce2081-f58c-44ad-b03c-4d426a1b6afa">false</IsDeleted>
    <ShowIn xmlns="5fce2081-f58c-44ad-b03c-4d426a1b6afa">Show everywhere</ShowIn>
    <UANotes xmlns="5fce2081-f58c-44ad-b03c-4d426a1b6afa" xsi:nil="true"/>
    <TemplateStatus xmlns="5fce2081-f58c-44ad-b03c-4d426a1b6afa">Complete</TemplateStatus>
    <Downloads xmlns="5fce2081-f58c-44ad-b03c-4d426a1b6afa">0</Downloads>
    <ApprovalLog xmlns="5fce2081-f58c-44ad-b03c-4d426a1b6afa" xsi:nil="true"/>
    <LegacyData xmlns="5fce2081-f58c-44ad-b03c-4d426a1b6afa" xsi:nil="true"/>
    <LocComments xmlns="5fce2081-f58c-44ad-b03c-4d426a1b6afa" xsi:nil="true"/>
    <LocManualTestRequired xmlns="5fce2081-f58c-44ad-b03c-4d426a1b6afa">false</LocManualTestRequired>
    <ScenarioTagsTaxHTField0 xmlns="5fce2081-f58c-44ad-b03c-4d426a1b6afa">
      <Terms xmlns="http://schemas.microsoft.com/office/infopath/2007/PartnerControls"/>
    </ScenarioTagsTaxHTField0>
    <VoteCount xmlns="5fce2081-f58c-44ad-b03c-4d426a1b6afa" xsi:nil="true"/>
    <ContentItem xmlns="5fce2081-f58c-44ad-b03c-4d426a1b6afa" xsi:nil="true"/>
    <UALocComments xmlns="5fce2081-f58c-44ad-b03c-4d426a1b6afa" xsi:nil="true"/>
    <DSATActionTaken xmlns="5fce2081-f58c-44ad-b03c-4d426a1b6afa" xsi:nil="true"/>
    <MachineTranslated xmlns="5fce2081-f58c-44ad-b03c-4d426a1b6afa">false</MachineTranslated>
    <OOCacheId xmlns="5fce2081-f58c-44ad-b03c-4d426a1b6afa" xsi:nil="true"/>
    <OutputCachingOn xmlns="5fce2081-f58c-44ad-b03c-4d426a1b6afa">false</OutputCachingOn>
    <CSXSubmissionDate xmlns="5fce2081-f58c-44ad-b03c-4d426a1b6afa" xsi:nil="true"/>
    <BlockPublish xmlns="5fce2081-f58c-44ad-b03c-4d426a1b6afa">false</BlockPublish>
    <BugNumber xmlns="5fce2081-f58c-44ad-b03c-4d426a1b6afa" xsi:nil="true"/>
    <MarketSpecific xmlns="5fce2081-f58c-44ad-b03c-4d426a1b6afa">false</MarketSpecific>
    <LastHandOff xmlns="5fce2081-f58c-44ad-b03c-4d426a1b6afa" xsi:nil="true"/>
    <LastModifiedDateTime xmlns="5fce2081-f58c-44ad-b03c-4d426a1b6afa" xsi:nil="true"/>
    <LocRecommendedHandoff xmlns="5fce2081-f58c-44ad-b03c-4d426a1b6afa" xsi:nil="true"/>
    <AcquiredFrom xmlns="5fce2081-f58c-44ad-b03c-4d426a1b6afa">Internal MS</AcquiredFrom>
    <CSXSubmissionMarket xmlns="5fce2081-f58c-44ad-b03c-4d426a1b6afa" xsi:nil="true"/>
    <HandoffToMSDN xmlns="5fce2081-f58c-44ad-b03c-4d426a1b6afa" xsi:nil="true"/>
    <AssetExpire xmlns="5fce2081-f58c-44ad-b03c-4d426a1b6afa">2029-01-01T00:00:00+00:00</AssetExpire>
    <PrimaryImageGen xmlns="5fce2081-f58c-44ad-b03c-4d426a1b6afa">false</PrimaryImageGen>
    <IntlLangReview xmlns="5fce2081-f58c-44ad-b03c-4d426a1b6afa">false</IntlLangReview>
    <Manager xmlns="5fce2081-f58c-44ad-b03c-4d426a1b6afa" xsi:nil="true"/>
    <PlannedPubDate xmlns="5fce2081-f58c-44ad-b03c-4d426a1b6afa" xsi:nil="true"/>
    <CSXUpdate xmlns="5fce2081-f58c-44ad-b03c-4d426a1b6afa">false</CSXUpdate>
    <APDescription xmlns="5fce2081-f58c-44ad-b03c-4d426a1b6afa" xsi:nil="true"/>
    <TaxCatchAll xmlns="5fce2081-f58c-44ad-b03c-4d426a1b6afa"/>
    <EditorialTags xmlns="5fce2081-f58c-44ad-b03c-4d426a1b6afa" xsi:nil="true"/>
    <InternalTagsTaxHTField0 xmlns="5fce2081-f58c-44ad-b03c-4d426a1b6afa">
      <Terms xmlns="http://schemas.microsoft.com/office/infopath/2007/PartnerControls"/>
    </InternalTagsTaxHTField0>
    <RecommendationsModifier xmlns="5fce2081-f58c-44ad-b03c-4d426a1b6afa" xsi:nil="true"/>
    <CampaignTagsTaxHTField0 xmlns="5fce2081-f58c-44ad-b03c-4d426a1b6afa">
      <Terms xmlns="http://schemas.microsoft.com/office/infopath/2007/PartnerControls"/>
    </CampaignTagsTaxHTField0>
    <NumericId xmlns="5fce2081-f58c-44ad-b03c-4d426a1b6afa" xsi:nil="true"/>
    <ParentAssetId xmlns="5fce2081-f58c-44ad-b03c-4d426a1b6afa" xsi:nil="true"/>
    <PolicheckWords xmlns="5fce2081-f58c-44ad-b03c-4d426a1b6afa" xsi:nil="true"/>
    <FeatureTagsTaxHTField0 xmlns="5fce2081-f58c-44ad-b03c-4d426a1b6afa">
      <Terms xmlns="http://schemas.microsoft.com/office/infopath/2007/PartnerControls"/>
    </FeatureTagsTaxHTField0>
    <ApprovalStatus xmlns="5fce2081-f58c-44ad-b03c-4d426a1b6afa">InProgress</ApprovalStatus>
    <LocalizationTagsTaxHTField0 xmlns="5fce2081-f58c-44ad-b03c-4d426a1b6afa">
      <Terms xmlns="http://schemas.microsoft.com/office/infopath/2007/PartnerControls"/>
    </LocalizationTagsTaxHTField0>
    <BusinessGroup xmlns="5fce2081-f58c-44ad-b03c-4d426a1b6afa" xsi:nil="true"/>
    <Providers xmlns="5fce2081-f58c-44ad-b03c-4d426a1b6afa" xsi:nil="true"/>
    <TimesCloned xmlns="5fce2081-f58c-44ad-b03c-4d426a1b6afa" xsi:nil="true"/>
    <UALocRecommendation xmlns="5fce2081-f58c-44ad-b03c-4d426a1b6afa">Localize</UALocRecommendation>
    <UACurrentWords xmlns="5fce2081-f58c-44ad-b03c-4d426a1b6afa" xsi:nil="true"/>
    <UAProjectedTotalWords xmlns="5fce2081-f58c-44ad-b03c-4d426a1b6afa" xsi:nil="true"/>
    <FriendlyTitle xmlns="5fce2081-f58c-44ad-b03c-4d426a1b6afa" xsi:nil="true"/>
    <ArtSampleDocs xmlns="5fce2081-f58c-44ad-b03c-4d426a1b6afa" xsi:nil="true"/>
    <IntlLangReviewDate xmlns="5fce2081-f58c-44ad-b03c-4d426a1b6afa" xsi:nil="true"/>
    <APEditor xmlns="5fce2081-f58c-44ad-b03c-4d426a1b6afa">
      <UserInfo>
        <DisplayName/>
        <AccountId xsi:nil="true"/>
        <AccountType/>
      </UserInfo>
    </APEditor>
    <SubmitterId xmlns="5fce2081-f58c-44ad-b03c-4d426a1b6afa" xsi:nil="true"/>
    <ClipArtFilename xmlns="5fce2081-f58c-44ad-b03c-4d426a1b6afa" xsi:nil="true"/>
    <IntlLangReviewer xmlns="5fce2081-f58c-44ad-b03c-4d426a1b6afa" xsi:nil="true"/>
    <IntlLocPriority xmlns="5fce2081-f58c-44ad-b03c-4d426a1b6afa" xsi:nil="true"/>
    <Provider xmlns="5fce2081-f58c-44ad-b03c-4d426a1b6afa" xsi:nil="true"/>
    <LocMarketGroupTiers2 xmlns="5fce2081-f58c-44ad-b03c-4d426a1b6af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ADEC13B5E4FA0F4BA72DC03E1FAE02FA04009372B5BAB9923946A28806341B445653" ma:contentTypeVersion="56" ma:contentTypeDescription="Create a new document." ma:contentTypeScope="" ma:versionID="788e4010be5eb75c22fb26f9e32efc14">
  <xsd:schema xmlns:xsd="http://www.w3.org/2001/XMLSchema" xmlns:xs="http://www.w3.org/2001/XMLSchema" xmlns:p="http://schemas.microsoft.com/office/2006/metadata/properties" xmlns:ns2="5fce2081-f58c-44ad-b03c-4d426a1b6afa" targetNamespace="http://schemas.microsoft.com/office/2006/metadata/properties" ma:root="true" ma:fieldsID="e1a322f982b748fa5b923752ff9272fa" ns2:_="">
    <xsd:import namespace="5fce2081-f58c-44ad-b03c-4d426a1b6afa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ce2081-f58c-44ad-b03c-4d426a1b6afa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lockPublish" ma:index="12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3" nillable="true" ma:displayName="Bug Number" ma:default="" ma:internalName="BugNumber" ma:readOnly="false">
      <xsd:simpleType>
        <xsd:restriction base="dms:Text"/>
      </xsd:simpleType>
    </xsd:element>
    <xsd:element name="CampaignTagsTaxHTField0" ma:index="15" nillable="true" ma:taxonomy="true" ma:internalName="CampaignTagsTaxHTField0" ma:taxonomyFieldName="CampaignTags" ma:displayName="Campaigns" ma:readOnly="false" ma:default="" ma:fieldId="{d9556446-c03a-4033-946b-cb9ccbb02fd1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6" nillable="true" ma:displayName="Client Viewer" ma:default="" ma:internalName="TPClientViewer">
      <xsd:simpleType>
        <xsd:restriction base="dms:Text"/>
      </xsd:simpleType>
    </xsd:element>
    <xsd:element name="ClipArtFilename" ma:index="17" nillable="true" ma:displayName="Clip Art Name" ma:default="" ma:internalName="ClipArtFilename" ma:readOnly="false">
      <xsd:simpleType>
        <xsd:restriction base="dms:Text"/>
      </xsd:simpleType>
    </xsd:element>
    <xsd:element name="TPCommandLine" ma:index="18" nillable="true" ma:displayName="Command Line" ma:default="" ma:internalName="TPCommandLine">
      <xsd:simpleType>
        <xsd:restriction base="dms:Text"/>
      </xsd:simpleType>
    </xsd:element>
    <xsd:element name="TPComponent" ma:index="19" nillable="true" ma:displayName="Component" ma:default="" ma:internalName="TPComponent">
      <xsd:simpleType>
        <xsd:restriction base="dms:Text"/>
      </xsd:simpleType>
    </xsd:element>
    <xsd:element name="ContentItem" ma:index="20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2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5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6" nillable="true" ma:displayName="CSX Submission Market" ma:default="" ma:list="{1B6AA072-FC9A-44BC-A220-7FE368531D9A}" ma:internalName="CSXSubmissionMarket" ma:readOnly="false" ma:showField="MarketName" ma:web="5fce2081-f58c-44ad-b03c-4d426a1b6afa">
      <xsd:simpleType>
        <xsd:restriction base="dms:Lookup"/>
      </xsd:simpleType>
    </xsd:element>
    <xsd:element name="CSXUpdate" ma:index="27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8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9" nillable="true" ma:displayName="Deleted?" ma:default="" ma:internalName="IsDeleted" ma:readOnly="false">
      <xsd:simpleType>
        <xsd:restriction base="dms:Boolean"/>
      </xsd:simpleType>
    </xsd:element>
    <xsd:element name="APDescription" ma:index="30" nillable="true" ma:displayName="Description" ma:default="" ma:internalName="APDescription" ma:readOnly="false">
      <xsd:simpleType>
        <xsd:restriction base="dms:Note"/>
      </xsd:simpleType>
    </xsd:element>
    <xsd:element name="DirectSourceMarket" ma:index="31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2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3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4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5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6" nillable="true" ma:displayName="Editorial Tags" ma:default="" ma:internalName="EditorialTags">
      <xsd:simpleType>
        <xsd:restriction base="dms:Unknown"/>
      </xsd:simpleType>
    </xsd:element>
    <xsd:element name="TPExecutable" ma:index="37" nillable="true" ma:displayName="Executable" ma:default="" ma:internalName="TPExecutable">
      <xsd:simpleType>
        <xsd:restriction base="dms:Text"/>
      </xsd:simpleType>
    </xsd:element>
    <xsd:element name="FeatureTagsTaxHTField0" ma:index="39" nillable="true" ma:taxonomy="true" ma:internalName="FeatureTagsTaxHTField0" ma:taxonomyFieldName="FeatureTags" ma:displayName="Features" ma:readOnly="false" ma:default="" ma:fieldId="{1ee73785-37f7-4b73-a00a-ca4f7c469a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0" nillable="true" ma:displayName="Friendly Name" ma:default="" ma:internalName="TPFriendlyName">
      <xsd:simpleType>
        <xsd:restriction base="dms:Text"/>
      </xsd:simpleType>
    </xsd:element>
    <xsd:element name="FriendlyTitle" ma:index="41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2" nillable="true" ma:displayName="Generate Images?" ma:default="true" ma:internalName="PrimaryImageGen">
      <xsd:simpleType>
        <xsd:restriction base="dms:Boolean"/>
      </xsd:simpleType>
    </xsd:element>
    <xsd:element name="HandoffToMSDN" ma:index="43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4" nillable="true" ma:displayName="InProjectListLookup" ma:list="{1051C126-8B9F-47C3-8FEB-3CFCE0C8A330}" ma:internalName="InProjectListLookup" ma:readOnly="true" ma:showField="InProjectList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5" nillable="true" ma:displayName="Install Location" ma:default="" ma:internalName="TPInstallLocation">
      <xsd:simpleType>
        <xsd:restriction base="dms:Text"/>
      </xsd:simpleType>
    </xsd:element>
    <xsd:element name="InternalTagsTaxHTField0" ma:index="47" nillable="true" ma:taxonomy="true" ma:internalName="InternalTagsTaxHTField0" ma:taxonomyFieldName="InternalTags" ma:displayName="Internal Tags" ma:readOnly="false" ma:default="" ma:fieldId="{74e21a81-d98f-4677-a38c-6270deab923b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8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49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0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1" nillable="true" ma:displayName="Last Complete Version Lookup" ma:default="" ma:list="{1051C126-8B9F-47C3-8FEB-3CFCE0C8A330}" ma:internalName="LastCompleteVersionLookup" ma:readOnly="true" ma:showField="LastCompleteVersion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2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3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4" nillable="true" ma:displayName="Last Preview Attempt Error" ma:default="" ma:list="{1051C126-8B9F-47C3-8FEB-3CFCE0C8A330}" ma:internalName="LastPreviewErrorLookup" ma:readOnly="true" ma:showField="LastPreviewError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5" nillable="true" ma:displayName="Last Preview Attempt Result" ma:default="" ma:list="{1051C126-8B9F-47C3-8FEB-3CFCE0C8A330}" ma:internalName="LastPreviewResultLookup" ma:readOnly="true" ma:showField="LastPreviewResult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6" nillable="true" ma:displayName="Last Preview Attempted On" ma:default="" ma:list="{1051C126-8B9F-47C3-8FEB-3CFCE0C8A330}" ma:internalName="LastPreviewAttemptDateLookup" ma:readOnly="true" ma:showField="LastPreviewAttemptDate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7" nillable="true" ma:displayName="Last Previewed By" ma:default="" ma:list="{1051C126-8B9F-47C3-8FEB-3CFCE0C8A330}" ma:internalName="LastPreviewedByLookup" ma:readOnly="true" ma:showField="LastPreviewedBy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8" nillable="true" ma:displayName="Last Previewed Date" ma:default="" ma:list="{1051C126-8B9F-47C3-8FEB-3CFCE0C8A330}" ma:internalName="LastPreviewTimeLookup" ma:readOnly="true" ma:showField="LastPreviewTime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59" nillable="true" ma:displayName="Last Previewed Version" ma:default="" ma:list="{1051C126-8B9F-47C3-8FEB-3CFCE0C8A330}" ma:internalName="LastPreviewVersionLookup" ma:readOnly="true" ma:showField="LastPreviewVersion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0" nillable="true" ma:displayName="Last Publish Attempt Error" ma:default="" ma:list="{1051C126-8B9F-47C3-8FEB-3CFCE0C8A330}" ma:internalName="LastPublishErrorLookup" ma:readOnly="true" ma:showField="LastPublishError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1" nillable="true" ma:displayName="Last Publish Attempt Result" ma:default="" ma:list="{1051C126-8B9F-47C3-8FEB-3CFCE0C8A330}" ma:internalName="LastPublishResultLookup" ma:readOnly="true" ma:showField="LastPublishResult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2" nillable="true" ma:displayName="Last Publish Attempted On" ma:default="" ma:list="{1051C126-8B9F-47C3-8FEB-3CFCE0C8A330}" ma:internalName="LastPublishAttemptDateLookup" ma:readOnly="true" ma:showField="LastPublishAttemptDate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3" nillable="true" ma:displayName="Last Published By" ma:default="" ma:list="{1051C126-8B9F-47C3-8FEB-3CFCE0C8A330}" ma:internalName="LastPublishedByLookup" ma:readOnly="true" ma:showField="LastPublishedBy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4" nillable="true" ma:displayName="Last Published Date" ma:default="" ma:list="{1051C126-8B9F-47C3-8FEB-3CFCE0C8A330}" ma:internalName="LastPublishTimeLookup" ma:readOnly="true" ma:showField="LastPublishTime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5" nillable="true" ma:displayName="Last Published Version" ma:default="" ma:list="{1051C126-8B9F-47C3-8FEB-3CFCE0C8A330}" ma:internalName="LastPublishVersionLookup" ma:readOnly="true" ma:showField="LastPublishVersion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6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7" nillable="true" ma:displayName="Legacy Data" ma:default="" ma:internalName="LegacyData" ma:readOnly="false">
      <xsd:simpleType>
        <xsd:restriction base="dms:Note"/>
      </xsd:simpleType>
    </xsd:element>
    <xsd:element name="TPLaunchHelpLink" ma:index="68" nillable="true" ma:displayName="Link to Launch Help Topic" ma:default="" ma:internalName="TPLaunchHelpLink">
      <xsd:simpleType>
        <xsd:restriction base="dms:Text"/>
      </xsd:simpleType>
    </xsd:element>
    <xsd:element name="LocComments" ma:index="69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0" nillable="true" ma:displayName="Loc Last Loc Attempt Version" ma:default="" ma:list="{6B4D4FBA-5CE4-4224-ABC6-110D704C5F08}" ma:internalName="LocLastLocAttemptVersionLookup" ma:readOnly="false" ma:showField="LastLocAttemptVersion" ma:web="5fce2081-f58c-44ad-b03c-4d426a1b6afa">
      <xsd:simpleType>
        <xsd:restriction base="dms:Lookup"/>
      </xsd:simpleType>
    </xsd:element>
    <xsd:element name="LocLastLocAttemptVersionTypeLookup" ma:index="71" nillable="true" ma:displayName="Loc Last Loc Attempt Version Type" ma:default="" ma:list="{6B4D4FBA-5CE4-4224-ABC6-110D704C5F08}" ma:internalName="LocLastLocAttemptVersionTypeLookup" ma:readOnly="true" ma:showField="LastLocAttemptVersionType" ma:web="5fce2081-f58c-44ad-b03c-4d426a1b6afa">
      <xsd:simpleType>
        <xsd:restriction base="dms:Lookup"/>
      </xsd:simpleType>
    </xsd:element>
    <xsd:element name="LocManualTestRequired" ma:index="72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3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4" nillable="true" ma:displayName="Loc New Published Version Lookup" ma:default="" ma:list="{6B4D4FBA-5CE4-4224-ABC6-110D704C5F08}" ma:internalName="LocNewPublishedVersionLookup" ma:readOnly="true" ma:showField="NewPublishedVersion" ma:web="5fce2081-f58c-44ad-b03c-4d426a1b6afa">
      <xsd:simpleType>
        <xsd:restriction base="dms:Lookup"/>
      </xsd:simpleType>
    </xsd:element>
    <xsd:element name="LocOverallHandbackStatusLookup" ma:index="75" nillable="true" ma:displayName="Loc Overall Handback Status" ma:default="" ma:list="{6B4D4FBA-5CE4-4224-ABC6-110D704C5F08}" ma:internalName="LocOverallHandbackStatusLookup" ma:readOnly="true" ma:showField="OverallHandbackStatus" ma:web="5fce2081-f58c-44ad-b03c-4d426a1b6afa">
      <xsd:simpleType>
        <xsd:restriction base="dms:Lookup"/>
      </xsd:simpleType>
    </xsd:element>
    <xsd:element name="LocOverallLocStatusLookup" ma:index="76" nillable="true" ma:displayName="Loc Overall Localize Status" ma:default="" ma:list="{6B4D4FBA-5CE4-4224-ABC6-110D704C5F08}" ma:internalName="LocOverallLocStatusLookup" ma:readOnly="true" ma:showField="OverallLocStatus" ma:web="5fce2081-f58c-44ad-b03c-4d426a1b6afa">
      <xsd:simpleType>
        <xsd:restriction base="dms:Lookup"/>
      </xsd:simpleType>
    </xsd:element>
    <xsd:element name="LocOverallPreviewStatusLookup" ma:index="77" nillable="true" ma:displayName="Loc Overall Preview Status" ma:default="" ma:list="{6B4D4FBA-5CE4-4224-ABC6-110D704C5F08}" ma:internalName="LocOverallPreviewStatusLookup" ma:readOnly="true" ma:showField="OverallPreviewStatus" ma:web="5fce2081-f58c-44ad-b03c-4d426a1b6afa">
      <xsd:simpleType>
        <xsd:restriction base="dms:Lookup"/>
      </xsd:simpleType>
    </xsd:element>
    <xsd:element name="LocOverallPublishStatusLookup" ma:index="78" nillable="true" ma:displayName="Loc Overall Publish Status" ma:default="" ma:list="{6B4D4FBA-5CE4-4224-ABC6-110D704C5F08}" ma:internalName="LocOverallPublishStatusLookup" ma:readOnly="true" ma:showField="OverallPublishStatus" ma:web="5fce2081-f58c-44ad-b03c-4d426a1b6afa">
      <xsd:simpleType>
        <xsd:restriction base="dms:Lookup"/>
      </xsd:simpleType>
    </xsd:element>
    <xsd:element name="IntlLocPriority" ma:index="79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0" nillable="true" ma:displayName="Loc Processed For Handoffs" ma:default="" ma:list="{6B4D4FBA-5CE4-4224-ABC6-110D704C5F08}" ma:internalName="LocProcessedForHandoffsLookup" ma:readOnly="true" ma:showField="ProcessedForHandoffs" ma:web="5fce2081-f58c-44ad-b03c-4d426a1b6afa">
      <xsd:simpleType>
        <xsd:restriction base="dms:Lookup"/>
      </xsd:simpleType>
    </xsd:element>
    <xsd:element name="LocProcessedForMarketsLookup" ma:index="81" nillable="true" ma:displayName="Loc Processed For Markets" ma:default="" ma:list="{6B4D4FBA-5CE4-4224-ABC6-110D704C5F08}" ma:internalName="LocProcessedForMarketsLookup" ma:readOnly="true" ma:showField="ProcessedForMarkets" ma:web="5fce2081-f58c-44ad-b03c-4d426a1b6afa">
      <xsd:simpleType>
        <xsd:restriction base="dms:Lookup"/>
      </xsd:simpleType>
    </xsd:element>
    <xsd:element name="LocPublishedDependentAssetsLookup" ma:index="82" nillable="true" ma:displayName="Loc Published Dependent Assets" ma:default="" ma:list="{6B4D4FBA-5CE4-4224-ABC6-110D704C5F08}" ma:internalName="LocPublishedDependentAssetsLookup" ma:readOnly="true" ma:showField="PublishedDependentAssets" ma:web="5fce2081-f58c-44ad-b03c-4d426a1b6afa">
      <xsd:simpleType>
        <xsd:restriction base="dms:Lookup"/>
      </xsd:simpleType>
    </xsd:element>
    <xsd:element name="LocPublishedLinkedAssetsLookup" ma:index="83" nillable="true" ma:displayName="Loc Published Linked Assets" ma:default="" ma:list="{6B4D4FBA-5CE4-4224-ABC6-110D704C5F08}" ma:internalName="LocPublishedLinkedAssetsLookup" ma:readOnly="true" ma:showField="PublishedLinkedAssets" ma:web="5fce2081-f58c-44ad-b03c-4d426a1b6afa">
      <xsd:simpleType>
        <xsd:restriction base="dms:Lookup"/>
      </xsd:simpleType>
    </xsd:element>
    <xsd:element name="LocRecommendedHandoff" ma:index="84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6" nillable="true" ma:taxonomy="true" ma:internalName="LocalizationTagsTaxHTField0" ma:taxonomyFieldName="LocalizationTags" ma:displayName="Localization Tags" ma:readOnly="false" ma:default="" ma:fieldId="{a4cb862b-fdd7-4670-88fe-ab9665737180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7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8" nillable="true" ma:displayName="Manager" ma:hidden="true" ma:internalName="Manager" ma:readOnly="false">
      <xsd:simpleType>
        <xsd:restriction base="dms:Text"/>
      </xsd:simpleType>
    </xsd:element>
    <xsd:element name="Markets" ma:index="89" nillable="true" ma:displayName="Markets" ma:default="" ma:description="Leave blank to show in all markets" ma:list="{1B6AA072-FC9A-44BC-A220-7FE368531D9A}" ma:internalName="Markets" ma:readOnly="false" ma:showField="MarketName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0" nillable="true" ma:displayName="Milestone" ma:default="" ma:internalName="Milestone" ma:readOnly="false">
      <xsd:simpleType>
        <xsd:restriction base="dms:Unknown"/>
      </xsd:simpleType>
    </xsd:element>
    <xsd:element name="TPNamespace" ma:index="93" nillable="true" ma:displayName="Namespace" ma:default="" ma:internalName="TPNamespace">
      <xsd:simpleType>
        <xsd:restriction base="dms:Text"/>
      </xsd:simpleType>
    </xsd:element>
    <xsd:element name="NumericId" ma:index="94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5" nillable="true" ma:displayName="NumOfRatings" ma:default="" ma:list="{1051C126-8B9F-47C3-8FEB-3CFCE0C8A330}" ma:internalName="NumOfRatingsLookup" ma:readOnly="true" ma:showField="NumOfRatings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6" nillable="true" ma:displayName="OOCacheId" ma:internalName="OOCacheId" ma:readOnly="false">
      <xsd:simpleType>
        <xsd:restriction base="dms:Text"/>
      </xsd:simpleType>
    </xsd:element>
    <xsd:element name="OpenTemplate" ma:index="97" nillable="true" ma:displayName="Open Template" ma:default="true" ma:internalName="OpenTemplate">
      <xsd:simpleType>
        <xsd:restriction base="dms:Boolean"/>
      </xsd:simpleType>
    </xsd:element>
    <xsd:element name="OriginAsset" ma:index="98" nillable="true" ma:displayName="Origin Asset" ma:default="" ma:internalName="OriginAsset" ma:readOnly="false">
      <xsd:simpleType>
        <xsd:restriction base="dms:Text"/>
      </xsd:simpleType>
    </xsd:element>
    <xsd:element name="OriginalRelease" ma:index="99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0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1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2" nillable="true" ma:displayName="Parent Asset Id" ma:default="" ma:internalName="ParentAssetId" ma:readOnly="false">
      <xsd:simpleType>
        <xsd:restriction base="dms:Text"/>
      </xsd:simpleType>
    </xsd:element>
    <xsd:element name="PlannedPubDate" ma:index="103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4" nillable="true" ma:displayName="Policheck Words" ma:default="" ma:internalName="PolicheckWords" ma:readOnly="false">
      <xsd:simpleType>
        <xsd:restriction base="dms:Text"/>
      </xsd:simpleType>
    </xsd:element>
    <xsd:element name="BusinessGroup" ma:index="105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6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7" nillable="true" ma:displayName="Provider" ma:default="" ma:internalName="Provider" ma:readOnly="false">
      <xsd:simpleType>
        <xsd:restriction base="dms:Unknown"/>
      </xsd:simpleType>
    </xsd:element>
    <xsd:element name="Providers" ma:index="108" nillable="true" ma:displayName="Providers" ma:default="" ma:internalName="Providers">
      <xsd:simpleType>
        <xsd:restriction base="dms:Unknown"/>
      </xsd:simpleType>
    </xsd:element>
    <xsd:element name="PublishStatusLookup" ma:index="109" nillable="true" ma:displayName="Publish Status" ma:default="" ma:list="{1051C126-8B9F-47C3-8FEB-3CFCE0C8A330}" ma:internalName="PublishStatusLookup" ma:readOnly="false" ma:showField="PublishStatus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0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1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2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4" nillable="true" ma:taxonomy="true" ma:internalName="ScenarioTagsTaxHTField0" ma:taxonomyFieldName="ScenarioTags" ma:displayName="Scenarios" ma:readOnly="false" ma:default="" ma:fieldId="{1cf64917-b2b4-4d34-8e71-8a46d6d3d69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6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7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8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19" nillable="true" ma:displayName="Submitter ID" ma:default="" ma:internalName="SubmitterId" ma:readOnly="false">
      <xsd:simpleType>
        <xsd:restriction base="dms:Text"/>
      </xsd:simpleType>
    </xsd:element>
    <xsd:element name="TaxCatchAll" ma:index="120" nillable="true" ma:displayName="Taxonomy Catch All Column" ma:hidden="true" ma:list="{9b3d15c4-bc78-47c9-b183-c4b8645b278c}" ma:internalName="TaxCatchAll" ma:showField="CatchAllData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1" nillable="true" ma:displayName="Taxonomy Catch All Column1" ma:hidden="true" ma:list="{9b3d15c4-bc78-47c9-b183-c4b8645b278c}" ma:internalName="TaxCatchAllLabel" ma:readOnly="true" ma:showField="CatchAllDataLabel" ma:web="5fce2081-f58c-44ad-b03c-4d426a1b6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2" nillable="true" ma:displayName="Template Status" ma:default="" ma:internalName="TemplateStatus">
      <xsd:simpleType>
        <xsd:restriction base="dms:Unknown"/>
      </xsd:simpleType>
    </xsd:element>
    <xsd:element name="TemplateTemplateType" ma:index="123" nillable="true" ma:displayName="Template Type" ma:default="" ma:internalName="TemplateTemplateType">
      <xsd:simpleType>
        <xsd:restriction base="dms:Unknown"/>
      </xsd:simpleType>
    </xsd:element>
    <xsd:element name="ThumbnailAssetId" ma:index="124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5" nillable="true" ma:displayName="Times Cloned" ma:default="" ma:internalName="TimesCloned" ma:readOnly="false">
      <xsd:simpleType>
        <xsd:restriction base="dms:Number"/>
      </xsd:simpleType>
    </xsd:element>
    <xsd:element name="TrustLevel" ma:index="127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8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29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0" nillable="true" ma:displayName="UA Notes" ma:default="" ma:internalName="UANotes" ma:readOnly="false">
      <xsd:simpleType>
        <xsd:restriction base="dms:Note"/>
      </xsd:simpleType>
    </xsd:element>
    <xsd:element name="TPAppVersion" ma:index="131" nillable="true" ma:displayName="Version" ma:default="" ma:internalName="TPAppVersion">
      <xsd:simpleType>
        <xsd:restriction base="dms:Text"/>
      </xsd:simpleType>
    </xsd:element>
    <xsd:element name="VoteCount" ma:index="132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2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3333F2-0459-4F87-8D11-6436FFDF1D95}">
  <ds:schemaRefs>
    <ds:schemaRef ds:uri="http://schemas.microsoft.com/office/2006/metadata/properties"/>
    <ds:schemaRef ds:uri="http://schemas.microsoft.com/office/infopath/2007/PartnerControls"/>
    <ds:schemaRef ds:uri="5fce2081-f58c-44ad-b03c-4d426a1b6afa"/>
  </ds:schemaRefs>
</ds:datastoreItem>
</file>

<file path=customXml/itemProps2.xml><?xml version="1.0" encoding="utf-8"?>
<ds:datastoreItem xmlns:ds="http://schemas.openxmlformats.org/officeDocument/2006/customXml" ds:itemID="{BDF0AE03-9D68-41CF-ADD0-36E7F23417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88AFEE-A9D6-483A-B408-3EF7487B0D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ce2081-f58c-44ad-b03c-4d426a1b6a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tf02801059</Template>
  <TotalTime>0</TotalTime>
  <Words>335</Words>
  <Application>Microsoft Office PowerPoint</Application>
  <PresentationFormat>Egyéni</PresentationFormat>
  <Paragraphs>103</Paragraphs>
  <Slides>16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Csatolások</vt:lpstr>
      </vt:variant>
      <vt:variant>
        <vt:i4>2</vt:i4>
      </vt:variant>
      <vt:variant>
        <vt:lpstr>Diacímek</vt:lpstr>
      </vt:variant>
      <vt:variant>
        <vt:i4>16</vt:i4>
      </vt:variant>
    </vt:vector>
  </HeadingPairs>
  <TitlesOfParts>
    <vt:vector size="22" baseType="lpstr">
      <vt:lpstr>Arial</vt:lpstr>
      <vt:lpstr>Constantia</vt:lpstr>
      <vt:lpstr>Wingdings</vt:lpstr>
      <vt:lpstr>tf02801059</vt:lpstr>
      <vt:lpstr>C:\Users\Réka\Desktop\Gazdalapozó anyagok\Kávé\Adatok\Diagrammok.xls!Kávé export&amp;import![Diagrammok.xls]Kávé export&amp;import Diagram 6</vt:lpstr>
      <vt:lpstr>C:\Users\Réka\Desktop\Gazdalapozó anyagok\Kávé\Adatok\Diagrammok.xls!Európa importok!S1O1:S11O7</vt:lpstr>
      <vt:lpstr>„Életet adó kávé”</vt:lpstr>
      <vt:lpstr>A kávé története…</vt:lpstr>
      <vt:lpstr>Két legjelentősebb kávéfajta</vt:lpstr>
      <vt:lpstr>Kávétermelő országok</vt:lpstr>
      <vt:lpstr>Afrika </vt:lpstr>
      <vt:lpstr>Dél - Amerika</vt:lpstr>
      <vt:lpstr>Közép - Amerika</vt:lpstr>
      <vt:lpstr>Ázsia</vt:lpstr>
      <vt:lpstr>Hol, milyen kávét isznak…</vt:lpstr>
      <vt:lpstr>Betakarítás, feldolgozás, pörkölés</vt:lpstr>
      <vt:lpstr>Koffeinmentesítés</vt:lpstr>
      <vt:lpstr>Exportok</vt:lpstr>
      <vt:lpstr>Import</vt:lpstr>
      <vt:lpstr>Fogyasztás</vt:lpstr>
      <vt:lpstr>„Barista-nak nevezzük azokat a bárban dolgozó szakembereket, akik a kávékészítés professzionális szakértői.”</vt:lpstr>
      <vt:lpstr>Forrásjegyzék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2017-04-26T18:13:10Z</dcterms:created>
  <dcterms:modified xsi:type="dcterms:W3CDTF">2017-07-29T22:05:16Z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0x010100ADEC13B5E4FA0F4BA72DC03E1FAE02FA04009372B5BAB9923946A28806341B445653</vt:lpwstr>
  </property>
</Properties>
</file>