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6" r:id="rId8"/>
    <p:sldId id="268" r:id="rId9"/>
    <p:sldId id="26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3626056577193024"/>
          <c:y val="0.10213534822601841"/>
          <c:w val="0.84976179844532218"/>
          <c:h val="0.80194392997195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Játékmackó rekordár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Sheet1!$F$3:$F$6</c:f>
              <c:numCache>
                <c:formatCode>General</c:formatCode>
                <c:ptCount val="4"/>
                <c:pt idx="0">
                  <c:v>1989</c:v>
                </c:pt>
                <c:pt idx="1">
                  <c:v>1992</c:v>
                </c:pt>
                <c:pt idx="2">
                  <c:v>1994</c:v>
                </c:pt>
                <c:pt idx="3">
                  <c:v>2000</c:v>
                </c:pt>
              </c:numCache>
            </c:numRef>
          </c:cat>
          <c:val>
            <c:numRef>
              <c:f>Sheet1!$G$3:$G$6</c:f>
              <c:numCache>
                <c:formatCode>_-[$£-809]* #,##0.00_-;\-[$£-809]* #,##0.00_-;_-[$£-809]* "-"??_-;_-@_-</c:formatCode>
                <c:ptCount val="4"/>
                <c:pt idx="0">
                  <c:v>12000</c:v>
                </c:pt>
                <c:pt idx="1">
                  <c:v>55000</c:v>
                </c:pt>
                <c:pt idx="2">
                  <c:v>110000</c:v>
                </c:pt>
                <c:pt idx="3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F-4C6B-A5B1-35007CA3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50080"/>
        <c:axId val="367153360"/>
      </c:barChart>
      <c:catAx>
        <c:axId val="3671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7153360"/>
        <c:crosses val="autoZero"/>
        <c:auto val="1"/>
        <c:lblAlgn val="ctr"/>
        <c:lblOffset val="100"/>
        <c:noMultiLvlLbl val="0"/>
      </c:catAx>
      <c:valAx>
        <c:axId val="36715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£-809]* #,##0.00_-;\-[$£-809]* #,##0.00_-;_-[$£-8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71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07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2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6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2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41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19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80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15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2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6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74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4AA3-95E6-4342-A398-0728306FEE6E}" type="datetimeFigureOut">
              <a:rPr lang="hu-HU" smtClean="0"/>
              <a:t>2017. 05. 30.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9CA6-7B71-4ECF-B589-EAF710244B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4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lymail.co.uk/news/article-459461/Found-Aloysius-Brideshead-bear.html" TargetMode="External"/><Relationship Id="rId3" Type="http://schemas.openxmlformats.org/officeDocument/2006/relationships/hyperlink" Target="https://en.wikipedia.org/wiki/Teddy_bear" TargetMode="External"/><Relationship Id="rId7" Type="http://schemas.openxmlformats.org/officeDocument/2006/relationships/hyperlink" Target="https://www.justcollecting.com/miscellania/peter-bull-s-teddy-bear-collection" TargetMode="External"/><Relationship Id="rId2" Type="http://schemas.openxmlformats.org/officeDocument/2006/relationships/hyperlink" Target="http://www.mibepa.info/tb/tb1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ootyshow.org/introduction.html" TargetMode="External"/><Relationship Id="rId5" Type="http://schemas.openxmlformats.org/officeDocument/2006/relationships/hyperlink" Target="http://www.bbc.com/news/magazine-21265701" TargetMode="External"/><Relationship Id="rId4" Type="http://schemas.openxmlformats.org/officeDocument/2006/relationships/hyperlink" Target="http://www.theodoreroosevelt.org/site/c.elKSIdOWIiJ8H/b.8684621/k.6632/Real_Teddy_Bear_Story.htm" TargetMode="External"/><Relationship Id="rId9" Type="http://schemas.openxmlformats.org/officeDocument/2006/relationships/hyperlink" Target="https://paddingtonbear.wordpress.com/hi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éptalálat a következőre: „teddy bea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0" y="-1162233"/>
            <a:ext cx="13654272" cy="136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hu-HU" sz="5600"/>
              <a:t>A játékmackók felemelkedése és bukása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endParaRPr lang="hu-H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3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A játékmackók korunkban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9012" y="1092224"/>
            <a:ext cx="33820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XX. Század első felének elengedhetetlen tartozékai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4269" y="2730444"/>
            <a:ext cx="349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Filmek,mesék, könyvek szereplői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4869" y="4079916"/>
            <a:ext cx="317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50-es évektől csökken népszerűségük, helyzetük változik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9012" y="5772908"/>
            <a:ext cx="338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Múzeumok, kiállítások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107425" y="5378312"/>
            <a:ext cx="3493650" cy="1349472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: Rounded Corners 14"/>
          <p:cNvSpPr/>
          <p:nvPr/>
        </p:nvSpPr>
        <p:spPr>
          <a:xfrm>
            <a:off x="8110195" y="1017653"/>
            <a:ext cx="3493650" cy="1349472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: Rounded Corners 15"/>
          <p:cNvSpPr/>
          <p:nvPr/>
        </p:nvSpPr>
        <p:spPr>
          <a:xfrm>
            <a:off x="8104655" y="2471206"/>
            <a:ext cx="3499190" cy="1349472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: Rounded Corners 16"/>
          <p:cNvSpPr/>
          <p:nvPr/>
        </p:nvSpPr>
        <p:spPr>
          <a:xfrm>
            <a:off x="8086636" y="3924759"/>
            <a:ext cx="3499190" cy="1349472"/>
          </a:xfrm>
          <a:prstGeom prst="round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Képtalálat a következőre: „many teddy bear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3" y="1314626"/>
            <a:ext cx="6851980" cy="5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5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27" y="-204793"/>
            <a:ext cx="10515600" cy="1325563"/>
          </a:xfrm>
        </p:spPr>
        <p:txBody>
          <a:bodyPr/>
          <a:lstStyle/>
          <a:p>
            <a:r>
              <a:rPr lang="hu-HU" dirty="0"/>
              <a:t>Az alkotók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06160" y="839152"/>
            <a:ext cx="0" cy="60188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132" y="4714240"/>
            <a:ext cx="5174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Roosevelt vadászata által ihletve Morris Mitchom </a:t>
            </a:r>
            <a:r>
              <a:rPr lang="hu-HU" sz="3200" b="1" dirty="0"/>
              <a:t>1902</a:t>
            </a:r>
            <a:r>
              <a:rPr lang="hu-HU" sz="3200" dirty="0"/>
              <a:t>-ben elkészíti a </a:t>
            </a:r>
            <a:r>
              <a:rPr lang="hu-HU" sz="3200" i="1" dirty="0"/>
              <a:t>Teddy’s bear-t</a:t>
            </a:r>
            <a:endParaRPr lang="hu-HU" sz="3200" dirty="0"/>
          </a:p>
        </p:txBody>
      </p:sp>
      <p:pic>
        <p:nvPicPr>
          <p:cNvPr id="3074" name="Picture 2" descr="Képtalálat a következőre: „clifford berryman carica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34" y="1294713"/>
            <a:ext cx="3169153" cy="307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Képtalálat a következőre: „Richard steiff teddy bea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9" y="1294713"/>
            <a:ext cx="2157971" cy="307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6628632" y="4785360"/>
            <a:ext cx="5174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Richard Steig </a:t>
            </a:r>
            <a:r>
              <a:rPr lang="hu-HU" sz="3200" b="1" dirty="0"/>
              <a:t>1903</a:t>
            </a:r>
            <a:r>
              <a:rPr lang="hu-HU" sz="3200" dirty="0"/>
              <a:t>-ban a Lipcsei Játékvásáron mutatta be az </a:t>
            </a:r>
            <a:r>
              <a:rPr lang="hu-HU" sz="3200" i="1" dirty="0"/>
              <a:t>55PB</a:t>
            </a:r>
            <a:r>
              <a:rPr lang="hu-HU" sz="3200" dirty="0"/>
              <a:t> nevű játékmackót</a:t>
            </a:r>
          </a:p>
        </p:txBody>
      </p:sp>
    </p:spTree>
    <p:extLst>
      <p:ext uri="{BB962C8B-B14F-4D97-AF65-F5344CB8AC3E}">
        <p14:creationId xmlns:p14="http://schemas.microsoft.com/office/powerpoint/2010/main" val="108549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A világháborúk hatása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5778" y="1453284"/>
            <a:ext cx="4355183" cy="16779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505778" y="4256208"/>
            <a:ext cx="4355183" cy="16779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1816867" y="1938326"/>
            <a:ext cx="377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Anglia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9754" y="4741250"/>
            <a:ext cx="377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Németország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050" y="1138107"/>
            <a:ext cx="5518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+ Német import hiánya (Steiff)</a:t>
            </a:r>
          </a:p>
          <a:p>
            <a:r>
              <a:rPr lang="hu-HU" sz="2400" dirty="0"/>
              <a:t>+ Németországnak nincs export (nyersanyagbőség)</a:t>
            </a:r>
          </a:p>
          <a:p>
            <a:r>
              <a:rPr lang="hu-HU" sz="2400" dirty="0"/>
              <a:t>+ Patriotikus hangulat</a:t>
            </a:r>
          </a:p>
          <a:p>
            <a:r>
              <a:rPr lang="hu-HU" sz="2400" dirty="0"/>
              <a:t>- Nehéz anyagi helyzet a háború közben és után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049" y="4495028"/>
            <a:ext cx="551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- Nyersanyagimport hiánya</a:t>
            </a:r>
          </a:p>
          <a:p>
            <a:r>
              <a:rPr lang="hu-HU" sz="2400" dirty="0"/>
              <a:t>- Hadiipar </a:t>
            </a:r>
          </a:p>
          <a:p>
            <a:r>
              <a:rPr lang="hu-HU" sz="2400" dirty="0"/>
              <a:t>- Nehéz anyagi helyzet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788138" y="1832531"/>
            <a:ext cx="1677973" cy="9194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4788138" y="4635455"/>
            <a:ext cx="1677973" cy="9194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29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Nagy Britannia mackói a háborúk között…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éptalálat a következőre: „rupert bea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47" y="1219284"/>
            <a:ext cx="2233092" cy="34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4824" y="5112787"/>
            <a:ext cx="277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Daily Expressben 1922-ben megjelent Rupert Bear az angol gyermekirodalom egyik központi alakjává vált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6242" y="5086341"/>
            <a:ext cx="2770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Minden idők talán legismertebb játékmackója Micimackó, első róla szóló mesekönyv 1926-ban jelent meg </a:t>
            </a:r>
          </a:p>
        </p:txBody>
      </p:sp>
      <p:pic>
        <p:nvPicPr>
          <p:cNvPr id="2052" name="Picture 4" descr="Képtalálat a következőre: „micimackó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42" y="1227581"/>
            <a:ext cx="2976397" cy="35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éptalálat a következőre: „united kingdom fla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16" y="98678"/>
            <a:ext cx="1375370" cy="6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7200" y="4824137"/>
            <a:ext cx="3169920" cy="187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6444603" y="4824137"/>
            <a:ext cx="3169920" cy="187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0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…és a háborúk után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44376" y="5162988"/>
            <a:ext cx="277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Harry Corbett figurája Sooty 43 évadon kersztül szórakoztatt a brit gyermekeket </a:t>
            </a:r>
          </a:p>
        </p:txBody>
      </p:sp>
      <p:pic>
        <p:nvPicPr>
          <p:cNvPr id="2056" name="Picture 8" descr="Képtalálat a következőre: „united kingdom fla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16" y="98678"/>
            <a:ext cx="1375370" cy="6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7200" y="4824137"/>
            <a:ext cx="3169920" cy="187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4603" y="4824137"/>
            <a:ext cx="3169920" cy="187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Képtalálat a következőre: „Paddington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65" y="1067298"/>
            <a:ext cx="2894955" cy="36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26973" y="5162988"/>
            <a:ext cx="277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Paddington mackó megtestesítette az angol kultúridentitást viselkedésében</a:t>
            </a:r>
          </a:p>
        </p:txBody>
      </p:sp>
      <p:pic>
        <p:nvPicPr>
          <p:cNvPr id="1026" name="Picture 2" descr="Képtalálat a következőre: „soot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74" y="1233203"/>
            <a:ext cx="3196907" cy="33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A plüssmackók változó szerepe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Képtalálat a következőre: „united kingdom fla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16" y="98678"/>
            <a:ext cx="1375370" cy="6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Peter Bul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9" y="1235105"/>
            <a:ext cx="2159798" cy="26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éptalálat a következőre: „teddy bear museu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45" y="1333726"/>
            <a:ext cx="3603961" cy="25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090" y="1471068"/>
            <a:ext cx="4533727" cy="2266864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>
            <a:off x="413621" y="5239746"/>
            <a:ext cx="11348720" cy="52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4602479" y="4143994"/>
            <a:ext cx="2987040" cy="6463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Brideshead Revisited és benne Aloysius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528" y="4124192"/>
            <a:ext cx="2987040" cy="6463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Peter Bull megírja könyvét a </a:t>
            </a:r>
            <a:r>
              <a:rPr lang="hu-HU" i="1" dirty="0"/>
              <a:t>Bear with Me</a:t>
            </a:r>
            <a:r>
              <a:rPr lang="hu-HU" dirty="0"/>
              <a:t>-t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8105" y="4143994"/>
            <a:ext cx="2987040" cy="6463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Megnyílik az első Teddy Bear Museum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3706" y="4886343"/>
            <a:ext cx="16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4472C4"/>
                </a:solidFill>
              </a:rPr>
              <a:t>1988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7850" y="4885097"/>
            <a:ext cx="16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4472C4"/>
                </a:solidFill>
              </a:rPr>
              <a:t>1969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7055" y="4886343"/>
            <a:ext cx="10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4472C4"/>
                </a:solidFill>
              </a:rPr>
              <a:t>1981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28" y="6121469"/>
            <a:ext cx="114237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A plüssmackók szépen lassan gyűjtői különlegességgé váltak </a:t>
            </a:r>
          </a:p>
        </p:txBody>
      </p:sp>
      <p:sp>
        <p:nvSpPr>
          <p:cNvPr id="15" name="Flowchart: Delay 14"/>
          <p:cNvSpPr/>
          <p:nvPr/>
        </p:nvSpPr>
        <p:spPr>
          <a:xfrm rot="16200000">
            <a:off x="1389391" y="4635625"/>
            <a:ext cx="594950" cy="1035708"/>
          </a:xfrm>
          <a:prstGeom prst="flowChartDelay">
            <a:avLst/>
          </a:prstGeom>
          <a:noFill/>
          <a:ln w="254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lowchart: Delay 25"/>
          <p:cNvSpPr/>
          <p:nvPr/>
        </p:nvSpPr>
        <p:spPr>
          <a:xfrm rot="16200000">
            <a:off x="9662885" y="4662430"/>
            <a:ext cx="594950" cy="1035708"/>
          </a:xfrm>
          <a:prstGeom prst="flowChartDelay">
            <a:avLst/>
          </a:prstGeom>
          <a:noFill/>
          <a:ln w="254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lowchart: Delay 26"/>
          <p:cNvSpPr/>
          <p:nvPr/>
        </p:nvSpPr>
        <p:spPr>
          <a:xfrm rot="16200000">
            <a:off x="5716387" y="4635625"/>
            <a:ext cx="594950" cy="1035708"/>
          </a:xfrm>
          <a:prstGeom prst="flowChartDelay">
            <a:avLst/>
          </a:prstGeom>
          <a:noFill/>
          <a:ln w="254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919886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5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27" y="-204793"/>
            <a:ext cx="10515600" cy="1325563"/>
          </a:xfrm>
        </p:spPr>
        <p:txBody>
          <a:bodyPr/>
          <a:lstStyle/>
          <a:p>
            <a:r>
              <a:rPr lang="hu-HU" dirty="0"/>
              <a:t>Játékmackók és rekordáraik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731199"/>
              </p:ext>
            </p:extLst>
          </p:nvPr>
        </p:nvGraphicFramePr>
        <p:xfrm>
          <a:off x="399547" y="1310640"/>
          <a:ext cx="6725920" cy="421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33560" y="1120770"/>
            <a:ext cx="7057893" cy="44977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7843520" y="1476799"/>
            <a:ext cx="3535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1989 -Xenia hercegnő vörös mackója – 12 ezer font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2000 – Louis Vuitton ruhákba öltöztetett Steiff mackó – 130 ezer font</a:t>
            </a:r>
          </a:p>
        </p:txBody>
      </p:sp>
      <p:sp>
        <p:nvSpPr>
          <p:cNvPr id="8" name="Isosceles Triangle 7"/>
          <p:cNvSpPr/>
          <p:nvPr/>
        </p:nvSpPr>
        <p:spPr>
          <a:xfrm rot="10800000">
            <a:off x="8031480" y="3220193"/>
            <a:ext cx="2773680" cy="436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19886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547" y="5974558"/>
            <a:ext cx="1133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gyűjtői kedvnek hála a játékmackók a 2000-es évekre egy szűk de tehetős kör tagjai között lettek újra népszerűek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8880" y="1120770"/>
            <a:ext cx="3738880" cy="44977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73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7" y="-114576"/>
            <a:ext cx="10515600" cy="1325563"/>
          </a:xfrm>
        </p:spPr>
        <p:txBody>
          <a:bodyPr/>
          <a:lstStyle/>
          <a:p>
            <a:r>
              <a:rPr lang="hu-HU" dirty="0"/>
              <a:t>Irodalomjegyzék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839152"/>
            <a:ext cx="12192000" cy="3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8000" y="1574800"/>
            <a:ext cx="1063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Steiff, </a:t>
            </a:r>
            <a:r>
              <a:rPr lang="hu-HU" u="sng" dirty="0">
                <a:hlinkClick r:id="rId2"/>
              </a:rPr>
              <a:t>http://www.mibepa.info/tb/tb103.htm</a:t>
            </a:r>
            <a:r>
              <a:rPr lang="hu-HU" dirty="0"/>
              <a:t> (letöltve: 2016-05-29)</a:t>
            </a:r>
          </a:p>
          <a:p>
            <a:r>
              <a:rPr lang="hu-HU" dirty="0"/>
              <a:t>Wikipedia: </a:t>
            </a:r>
            <a:r>
              <a:rPr lang="hu-HU" u="sng" dirty="0">
                <a:hlinkClick r:id="rId3"/>
              </a:rPr>
              <a:t>https://en.wikipedia.org/wiki/Teddy_bear</a:t>
            </a:r>
            <a:r>
              <a:rPr lang="hu-HU" dirty="0"/>
              <a:t> (letöltve: 2017-03-21)</a:t>
            </a:r>
          </a:p>
          <a:p>
            <a:r>
              <a:rPr lang="hu-HU" dirty="0"/>
              <a:t>(2004) Real Teddy Bear Story, </a:t>
            </a:r>
            <a:r>
              <a:rPr lang="hu-HU" u="sng" dirty="0">
                <a:hlinkClick r:id="rId4"/>
              </a:rPr>
              <a:t>http://www.theodoreroosevelt.org/site/c.elKSIdOWIiJ8H/b.8684621/k.6632/Real_Teddy_Bear_Story.htm</a:t>
            </a:r>
            <a:r>
              <a:rPr lang="hu-HU" dirty="0"/>
              <a:t> (letöltve: 2017-03-21)</a:t>
            </a:r>
          </a:p>
          <a:p>
            <a:r>
              <a:rPr lang="hu-HU" dirty="0"/>
              <a:t>(2013) A Point of View: The grown-ups with teddy bears,</a:t>
            </a:r>
          </a:p>
          <a:p>
            <a:r>
              <a:rPr lang="hu-HU" u="sng" dirty="0">
                <a:hlinkClick r:id="rId5"/>
              </a:rPr>
              <a:t>http://www.bbc.com/news/magazine-21265701</a:t>
            </a:r>
            <a:r>
              <a:rPr lang="hu-HU" dirty="0"/>
              <a:t> (letöltve: 2017-03-21)</a:t>
            </a:r>
          </a:p>
          <a:p>
            <a:r>
              <a:rPr lang="hu-HU" u="sng" dirty="0"/>
              <a:t>Martin, Kathy (2010). Farnell Teddy Bears</a:t>
            </a:r>
            <a:endParaRPr lang="hu-HU" dirty="0"/>
          </a:p>
          <a:p>
            <a:r>
              <a:rPr lang="hu-HU" dirty="0"/>
              <a:t>Introduction and History of the Sooty Show, </a:t>
            </a:r>
            <a:r>
              <a:rPr lang="hu-HU" u="sng" dirty="0">
                <a:hlinkClick r:id="rId6"/>
              </a:rPr>
              <a:t>http://www.thesootyshow.org/introduction.html</a:t>
            </a:r>
            <a:r>
              <a:rPr lang="hu-HU" dirty="0"/>
              <a:t> (letöltve: 2016-05-29)</a:t>
            </a:r>
          </a:p>
          <a:p>
            <a:r>
              <a:rPr lang="hu-HU" dirty="0"/>
              <a:t>(2015) Peter Bull’s Teddy Bear Collection, </a:t>
            </a:r>
            <a:r>
              <a:rPr lang="hu-HU" u="sng" dirty="0">
                <a:hlinkClick r:id="rId7"/>
              </a:rPr>
              <a:t>https://www.justcollecting.com/miscellania/peter-bull-s-teddy-bear-collection</a:t>
            </a:r>
            <a:r>
              <a:rPr lang="hu-HU" dirty="0"/>
              <a:t> (letöltve: 2016-05-29)</a:t>
            </a:r>
          </a:p>
          <a:p>
            <a:r>
              <a:rPr lang="hu-HU" dirty="0"/>
              <a:t>Found: Aloysius the Brideshead bear (2007), </a:t>
            </a:r>
            <a:r>
              <a:rPr lang="hu-HU" u="sng" dirty="0">
                <a:hlinkClick r:id="rId8"/>
              </a:rPr>
              <a:t>http://www.dailymail.co.uk/news/article-459461/Found-Aloysius-Brideshead-bear.html</a:t>
            </a:r>
            <a:r>
              <a:rPr lang="hu-HU" dirty="0"/>
              <a:t> (letöltve: 2016-05-29)</a:t>
            </a:r>
          </a:p>
          <a:p>
            <a:r>
              <a:rPr lang="hu-HU" dirty="0"/>
              <a:t>Teddy Bear Chronology, </a:t>
            </a:r>
            <a:r>
              <a:rPr lang="hu-HU" u="sng" dirty="0">
                <a:hlinkClick r:id="rId9"/>
              </a:rPr>
              <a:t>https://paddingtonbear.wordpress.com/history/</a:t>
            </a:r>
            <a:r>
              <a:rPr lang="hu-HU" dirty="0"/>
              <a:t> (letöltve: 2016-05-29)</a:t>
            </a:r>
          </a:p>
        </p:txBody>
      </p:sp>
    </p:spTree>
    <p:extLst>
      <p:ext uri="{BB962C8B-B14F-4D97-AF65-F5344CB8AC3E}">
        <p14:creationId xmlns:p14="http://schemas.microsoft.com/office/powerpoint/2010/main" val="40021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456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 játékmackók felemelkedése és bukása</vt:lpstr>
      <vt:lpstr>A játékmackók korunkban</vt:lpstr>
      <vt:lpstr>Az alkotók</vt:lpstr>
      <vt:lpstr>A világháborúk hatása</vt:lpstr>
      <vt:lpstr>Nagy Britannia mackói a háborúk között…</vt:lpstr>
      <vt:lpstr>…és a háborúk után</vt:lpstr>
      <vt:lpstr>A plüssmackók változó szerepe</vt:lpstr>
      <vt:lpstr>Játékmackók és rekordáraik</vt:lpstr>
      <vt:lpstr>Irodalomjegyzék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játékmackók felemelkedése és bukása</dc:title>
  <dc:creator>radics.akos@sulid.hu</dc:creator>
  <cp:lastModifiedBy>radics.akos@sulid.hu</cp:lastModifiedBy>
  <cp:revision>20</cp:revision>
  <dcterms:created xsi:type="dcterms:W3CDTF">2017-04-27T13:50:10Z</dcterms:created>
  <dcterms:modified xsi:type="dcterms:W3CDTF">2017-05-30T14:53:06Z</dcterms:modified>
</cp:coreProperties>
</file>